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7" r:id="rId1"/>
  </p:sldMasterIdLst>
  <p:notesMasterIdLst>
    <p:notesMasterId r:id="rId20"/>
  </p:notesMasterIdLst>
  <p:sldIdLst>
    <p:sldId id="299" r:id="rId2"/>
    <p:sldId id="287" r:id="rId3"/>
    <p:sldId id="311" r:id="rId4"/>
    <p:sldId id="302" r:id="rId5"/>
    <p:sldId id="303" r:id="rId6"/>
    <p:sldId id="304" r:id="rId7"/>
    <p:sldId id="306" r:id="rId8"/>
    <p:sldId id="308" r:id="rId9"/>
    <p:sldId id="305" r:id="rId10"/>
    <p:sldId id="307" r:id="rId11"/>
    <p:sldId id="312" r:id="rId12"/>
    <p:sldId id="315" r:id="rId13"/>
    <p:sldId id="317" r:id="rId14"/>
    <p:sldId id="313" r:id="rId15"/>
    <p:sldId id="309" r:id="rId16"/>
    <p:sldId id="310" r:id="rId17"/>
    <p:sldId id="318" r:id="rId18"/>
    <p:sldId id="300" r:id="rId19"/>
  </p:sldIdLst>
  <p:sldSz cx="10680700" cy="7556500"/>
  <p:notesSz cx="10680700" cy="75565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7AB6"/>
    <a:srgbClr val="0772BA"/>
    <a:srgbClr val="1D8ACB"/>
    <a:srgbClr val="1AA1DB"/>
    <a:srgbClr val="0677BD"/>
    <a:srgbClr val="0971B4"/>
    <a:srgbClr val="0B69A9"/>
    <a:srgbClr val="26579A"/>
    <a:srgbClr val="3978BD"/>
    <a:srgbClr val="3D72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507" y="8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2756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049963" y="0"/>
            <a:ext cx="4627562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20C964-C339-42B2-A65E-C9E3ACEF360A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536950" y="944563"/>
            <a:ext cx="3606800" cy="25511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68388" y="3636963"/>
            <a:ext cx="8543925" cy="29749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7177088"/>
            <a:ext cx="462756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049963" y="7177088"/>
            <a:ext cx="4627562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F27FB8-7CE0-4003-8686-BCF9AC8E10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031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F7D76-0110-4A13-B0B5-0808E414BDB2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867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5088" y="1236678"/>
            <a:ext cx="8010525" cy="2630781"/>
          </a:xfrm>
        </p:spPr>
        <p:txBody>
          <a:bodyPr anchor="b"/>
          <a:lstStyle>
            <a:lvl1pPr algn="ctr">
              <a:defRPr sz="5256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5088" y="3968912"/>
            <a:ext cx="8010525" cy="1824404"/>
          </a:xfrm>
        </p:spPr>
        <p:txBody>
          <a:bodyPr/>
          <a:lstStyle>
            <a:lvl1pPr marL="0" indent="0" algn="ctr">
              <a:buNone/>
              <a:defRPr sz="2102"/>
            </a:lvl1pPr>
            <a:lvl2pPr marL="400507" indent="0" algn="ctr">
              <a:buNone/>
              <a:defRPr sz="1752"/>
            </a:lvl2pPr>
            <a:lvl3pPr marL="801014" indent="0" algn="ctr">
              <a:buNone/>
              <a:defRPr sz="1577"/>
            </a:lvl3pPr>
            <a:lvl4pPr marL="1201522" indent="0" algn="ctr">
              <a:buNone/>
              <a:defRPr sz="1402"/>
            </a:lvl4pPr>
            <a:lvl5pPr marL="1602029" indent="0" algn="ctr">
              <a:buNone/>
              <a:defRPr sz="1402"/>
            </a:lvl5pPr>
            <a:lvl6pPr marL="2002536" indent="0" algn="ctr">
              <a:buNone/>
              <a:defRPr sz="1402"/>
            </a:lvl6pPr>
            <a:lvl7pPr marL="2403043" indent="0" algn="ctr">
              <a:buNone/>
              <a:defRPr sz="1402"/>
            </a:lvl7pPr>
            <a:lvl8pPr marL="2803550" indent="0" algn="ctr">
              <a:buNone/>
              <a:defRPr sz="1402"/>
            </a:lvl8pPr>
            <a:lvl9pPr marL="3204058" indent="0" algn="ctr">
              <a:buNone/>
              <a:defRPr sz="1402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C7375-53E7-41C0-8C0A-57D6D5E48766}" type="datetime1">
              <a:rPr lang="ru-RU" smtClean="0"/>
              <a:t>29.05.2025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B9B20-22B2-4480-A1CE-224A184446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716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493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8735" y="1883878"/>
            <a:ext cx="9212104" cy="3143294"/>
          </a:xfrm>
        </p:spPr>
        <p:txBody>
          <a:bodyPr anchor="b"/>
          <a:lstStyle>
            <a:lvl1pPr>
              <a:defRPr sz="5256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8735" y="5056909"/>
            <a:ext cx="9212104" cy="1652984"/>
          </a:xfrm>
        </p:spPr>
        <p:txBody>
          <a:bodyPr/>
          <a:lstStyle>
            <a:lvl1pPr marL="0" indent="0">
              <a:buNone/>
              <a:defRPr sz="2102">
                <a:solidFill>
                  <a:schemeClr val="tx1">
                    <a:tint val="75000"/>
                  </a:schemeClr>
                </a:solidFill>
              </a:defRPr>
            </a:lvl1pPr>
            <a:lvl2pPr marL="400507" indent="0">
              <a:buNone/>
              <a:defRPr sz="1752">
                <a:solidFill>
                  <a:schemeClr val="tx1">
                    <a:tint val="75000"/>
                  </a:schemeClr>
                </a:solidFill>
              </a:defRPr>
            </a:lvl2pPr>
            <a:lvl3pPr marL="801014" indent="0">
              <a:buNone/>
              <a:defRPr sz="1577">
                <a:solidFill>
                  <a:schemeClr val="tx1">
                    <a:tint val="75000"/>
                  </a:schemeClr>
                </a:solidFill>
              </a:defRPr>
            </a:lvl3pPr>
            <a:lvl4pPr marL="1201522" indent="0">
              <a:buNone/>
              <a:defRPr sz="1402">
                <a:solidFill>
                  <a:schemeClr val="tx1">
                    <a:tint val="75000"/>
                  </a:schemeClr>
                </a:solidFill>
              </a:defRPr>
            </a:lvl4pPr>
            <a:lvl5pPr marL="1602029" indent="0">
              <a:buNone/>
              <a:defRPr sz="1402">
                <a:solidFill>
                  <a:schemeClr val="tx1">
                    <a:tint val="75000"/>
                  </a:schemeClr>
                </a:solidFill>
              </a:defRPr>
            </a:lvl5pPr>
            <a:lvl6pPr marL="2002536" indent="0">
              <a:buNone/>
              <a:defRPr sz="1402">
                <a:solidFill>
                  <a:schemeClr val="tx1">
                    <a:tint val="75000"/>
                  </a:schemeClr>
                </a:solidFill>
              </a:defRPr>
            </a:lvl6pPr>
            <a:lvl7pPr marL="2403043" indent="0">
              <a:buNone/>
              <a:defRPr sz="1402">
                <a:solidFill>
                  <a:schemeClr val="tx1">
                    <a:tint val="75000"/>
                  </a:schemeClr>
                </a:solidFill>
              </a:defRPr>
            </a:lvl7pPr>
            <a:lvl8pPr marL="2803550" indent="0">
              <a:buNone/>
              <a:defRPr sz="1402">
                <a:solidFill>
                  <a:schemeClr val="tx1">
                    <a:tint val="75000"/>
                  </a:schemeClr>
                </a:solidFill>
              </a:defRPr>
            </a:lvl8pPr>
            <a:lvl9pPr marL="3204058" indent="0">
              <a:buNone/>
              <a:defRPr sz="140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0470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34298" y="2011568"/>
            <a:ext cx="4539298" cy="479453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07104" y="2011568"/>
            <a:ext cx="4539298" cy="479453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400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689" y="402314"/>
            <a:ext cx="9212104" cy="146057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5690" y="1852393"/>
            <a:ext cx="4518436" cy="907829"/>
          </a:xfrm>
        </p:spPr>
        <p:txBody>
          <a:bodyPr anchor="b"/>
          <a:lstStyle>
            <a:lvl1pPr marL="0" indent="0">
              <a:buNone/>
              <a:defRPr sz="2102" b="1"/>
            </a:lvl1pPr>
            <a:lvl2pPr marL="400507" indent="0">
              <a:buNone/>
              <a:defRPr sz="1752" b="1"/>
            </a:lvl2pPr>
            <a:lvl3pPr marL="801014" indent="0">
              <a:buNone/>
              <a:defRPr sz="1577" b="1"/>
            </a:lvl3pPr>
            <a:lvl4pPr marL="1201522" indent="0">
              <a:buNone/>
              <a:defRPr sz="1402" b="1"/>
            </a:lvl4pPr>
            <a:lvl5pPr marL="1602029" indent="0">
              <a:buNone/>
              <a:defRPr sz="1402" b="1"/>
            </a:lvl5pPr>
            <a:lvl6pPr marL="2002536" indent="0">
              <a:buNone/>
              <a:defRPr sz="1402" b="1"/>
            </a:lvl6pPr>
            <a:lvl7pPr marL="2403043" indent="0">
              <a:buNone/>
              <a:defRPr sz="1402" b="1"/>
            </a:lvl7pPr>
            <a:lvl8pPr marL="2803550" indent="0">
              <a:buNone/>
              <a:defRPr sz="1402" b="1"/>
            </a:lvl8pPr>
            <a:lvl9pPr marL="3204058" indent="0">
              <a:buNone/>
              <a:defRPr sz="1402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35690" y="2760222"/>
            <a:ext cx="4518436" cy="40598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07104" y="1852393"/>
            <a:ext cx="4540689" cy="907829"/>
          </a:xfrm>
        </p:spPr>
        <p:txBody>
          <a:bodyPr anchor="b"/>
          <a:lstStyle>
            <a:lvl1pPr marL="0" indent="0">
              <a:buNone/>
              <a:defRPr sz="2102" b="1"/>
            </a:lvl1pPr>
            <a:lvl2pPr marL="400507" indent="0">
              <a:buNone/>
              <a:defRPr sz="1752" b="1"/>
            </a:lvl2pPr>
            <a:lvl3pPr marL="801014" indent="0">
              <a:buNone/>
              <a:defRPr sz="1577" b="1"/>
            </a:lvl3pPr>
            <a:lvl4pPr marL="1201522" indent="0">
              <a:buNone/>
              <a:defRPr sz="1402" b="1"/>
            </a:lvl4pPr>
            <a:lvl5pPr marL="1602029" indent="0">
              <a:buNone/>
              <a:defRPr sz="1402" b="1"/>
            </a:lvl5pPr>
            <a:lvl6pPr marL="2002536" indent="0">
              <a:buNone/>
              <a:defRPr sz="1402" b="1"/>
            </a:lvl6pPr>
            <a:lvl7pPr marL="2403043" indent="0">
              <a:buNone/>
              <a:defRPr sz="1402" b="1"/>
            </a:lvl7pPr>
            <a:lvl8pPr marL="2803550" indent="0">
              <a:buNone/>
              <a:defRPr sz="1402" b="1"/>
            </a:lvl8pPr>
            <a:lvl9pPr marL="3204058" indent="0">
              <a:buNone/>
              <a:defRPr sz="1402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07104" y="2760222"/>
            <a:ext cx="4540689" cy="40598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706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248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644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690" y="503767"/>
            <a:ext cx="3444803" cy="1763183"/>
          </a:xfrm>
        </p:spPr>
        <p:txBody>
          <a:bodyPr anchor="b"/>
          <a:lstStyle>
            <a:lvl1pPr>
              <a:defRPr sz="2803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40689" y="1087996"/>
            <a:ext cx="5407104" cy="5370013"/>
          </a:xfrm>
        </p:spPr>
        <p:txBody>
          <a:bodyPr/>
          <a:lstStyle>
            <a:lvl1pPr>
              <a:defRPr sz="2803"/>
            </a:lvl1pPr>
            <a:lvl2pPr>
              <a:defRPr sz="2453"/>
            </a:lvl2pPr>
            <a:lvl3pPr>
              <a:defRPr sz="2102"/>
            </a:lvl3pPr>
            <a:lvl4pPr>
              <a:defRPr sz="1752"/>
            </a:lvl4pPr>
            <a:lvl5pPr>
              <a:defRPr sz="1752"/>
            </a:lvl5pPr>
            <a:lvl6pPr>
              <a:defRPr sz="1752"/>
            </a:lvl6pPr>
            <a:lvl7pPr>
              <a:defRPr sz="1752"/>
            </a:lvl7pPr>
            <a:lvl8pPr>
              <a:defRPr sz="1752"/>
            </a:lvl8pPr>
            <a:lvl9pPr>
              <a:defRPr sz="1752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35690" y="2266950"/>
            <a:ext cx="3444803" cy="4199805"/>
          </a:xfrm>
        </p:spPr>
        <p:txBody>
          <a:bodyPr/>
          <a:lstStyle>
            <a:lvl1pPr marL="0" indent="0">
              <a:buNone/>
              <a:defRPr sz="1402"/>
            </a:lvl1pPr>
            <a:lvl2pPr marL="400507" indent="0">
              <a:buNone/>
              <a:defRPr sz="1226"/>
            </a:lvl2pPr>
            <a:lvl3pPr marL="801014" indent="0">
              <a:buNone/>
              <a:defRPr sz="1051"/>
            </a:lvl3pPr>
            <a:lvl4pPr marL="1201522" indent="0">
              <a:buNone/>
              <a:defRPr sz="876"/>
            </a:lvl4pPr>
            <a:lvl5pPr marL="1602029" indent="0">
              <a:buNone/>
              <a:defRPr sz="876"/>
            </a:lvl5pPr>
            <a:lvl6pPr marL="2002536" indent="0">
              <a:buNone/>
              <a:defRPr sz="876"/>
            </a:lvl6pPr>
            <a:lvl7pPr marL="2403043" indent="0">
              <a:buNone/>
              <a:defRPr sz="876"/>
            </a:lvl7pPr>
            <a:lvl8pPr marL="2803550" indent="0">
              <a:buNone/>
              <a:defRPr sz="876"/>
            </a:lvl8pPr>
            <a:lvl9pPr marL="3204058" indent="0">
              <a:buNone/>
              <a:defRPr sz="876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82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690" y="503767"/>
            <a:ext cx="3444803" cy="1763183"/>
          </a:xfrm>
        </p:spPr>
        <p:txBody>
          <a:bodyPr anchor="b"/>
          <a:lstStyle>
            <a:lvl1pPr>
              <a:defRPr sz="2803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40689" y="1087996"/>
            <a:ext cx="5407104" cy="5370013"/>
          </a:xfrm>
        </p:spPr>
        <p:txBody>
          <a:bodyPr/>
          <a:lstStyle>
            <a:lvl1pPr marL="0" indent="0">
              <a:buNone/>
              <a:defRPr sz="2803"/>
            </a:lvl1pPr>
            <a:lvl2pPr marL="400507" indent="0">
              <a:buNone/>
              <a:defRPr sz="2453"/>
            </a:lvl2pPr>
            <a:lvl3pPr marL="801014" indent="0">
              <a:buNone/>
              <a:defRPr sz="2102"/>
            </a:lvl3pPr>
            <a:lvl4pPr marL="1201522" indent="0">
              <a:buNone/>
              <a:defRPr sz="1752"/>
            </a:lvl4pPr>
            <a:lvl5pPr marL="1602029" indent="0">
              <a:buNone/>
              <a:defRPr sz="1752"/>
            </a:lvl5pPr>
            <a:lvl6pPr marL="2002536" indent="0">
              <a:buNone/>
              <a:defRPr sz="1752"/>
            </a:lvl6pPr>
            <a:lvl7pPr marL="2403043" indent="0">
              <a:buNone/>
              <a:defRPr sz="1752"/>
            </a:lvl7pPr>
            <a:lvl8pPr marL="2803550" indent="0">
              <a:buNone/>
              <a:defRPr sz="1752"/>
            </a:lvl8pPr>
            <a:lvl9pPr marL="3204058" indent="0">
              <a:buNone/>
              <a:defRPr sz="1752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35690" y="2266950"/>
            <a:ext cx="3444803" cy="4199805"/>
          </a:xfrm>
        </p:spPr>
        <p:txBody>
          <a:bodyPr/>
          <a:lstStyle>
            <a:lvl1pPr marL="0" indent="0">
              <a:buNone/>
              <a:defRPr sz="1402"/>
            </a:lvl1pPr>
            <a:lvl2pPr marL="400507" indent="0">
              <a:buNone/>
              <a:defRPr sz="1226"/>
            </a:lvl2pPr>
            <a:lvl3pPr marL="801014" indent="0">
              <a:buNone/>
              <a:defRPr sz="1051"/>
            </a:lvl3pPr>
            <a:lvl4pPr marL="1201522" indent="0">
              <a:buNone/>
              <a:defRPr sz="876"/>
            </a:lvl4pPr>
            <a:lvl5pPr marL="1602029" indent="0">
              <a:buNone/>
              <a:defRPr sz="876"/>
            </a:lvl5pPr>
            <a:lvl6pPr marL="2002536" indent="0">
              <a:buNone/>
              <a:defRPr sz="876"/>
            </a:lvl6pPr>
            <a:lvl7pPr marL="2403043" indent="0">
              <a:buNone/>
              <a:defRPr sz="876"/>
            </a:lvl7pPr>
            <a:lvl8pPr marL="2803550" indent="0">
              <a:buNone/>
              <a:defRPr sz="876"/>
            </a:lvl8pPr>
            <a:lvl9pPr marL="3204058" indent="0">
              <a:buNone/>
              <a:defRPr sz="876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880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18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643376" y="402314"/>
            <a:ext cx="2303026" cy="640378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34298" y="402314"/>
            <a:ext cx="6775569" cy="640378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9595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5/29/2025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4832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4298" y="402314"/>
            <a:ext cx="9212104" cy="14605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4298" y="2011568"/>
            <a:ext cx="9212104" cy="47945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34298" y="7003756"/>
            <a:ext cx="2403158" cy="4023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37982" y="7003756"/>
            <a:ext cx="3604736" cy="4023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543244" y="7003756"/>
            <a:ext cx="2403158" cy="4023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308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txStyles>
    <p:titleStyle>
      <a:lvl1pPr algn="l" defTabSz="801014" rtl="0" eaLnBrk="1" latinLnBrk="0" hangingPunct="1">
        <a:lnSpc>
          <a:spcPct val="90000"/>
        </a:lnSpc>
        <a:spcBef>
          <a:spcPct val="0"/>
        </a:spcBef>
        <a:buNone/>
        <a:defRPr sz="385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0254" indent="-200254" algn="l" defTabSz="801014" rtl="0" eaLnBrk="1" latinLnBrk="0" hangingPunct="1">
        <a:lnSpc>
          <a:spcPct val="90000"/>
        </a:lnSpc>
        <a:spcBef>
          <a:spcPts val="876"/>
        </a:spcBef>
        <a:buFont typeface="Arial" panose="020B0604020202020204" pitchFamily="34" charset="0"/>
        <a:buChar char="•"/>
        <a:defRPr sz="2453" kern="1200">
          <a:solidFill>
            <a:schemeClr val="tx1"/>
          </a:solidFill>
          <a:latin typeface="+mn-lt"/>
          <a:ea typeface="+mn-ea"/>
          <a:cs typeface="+mn-cs"/>
        </a:defRPr>
      </a:lvl1pPr>
      <a:lvl2pPr marL="600761" indent="-200254" algn="l" defTabSz="801014" rtl="0" eaLnBrk="1" latinLnBrk="0" hangingPunct="1">
        <a:lnSpc>
          <a:spcPct val="90000"/>
        </a:lnSpc>
        <a:spcBef>
          <a:spcPts val="438"/>
        </a:spcBef>
        <a:buFont typeface="Arial" panose="020B0604020202020204" pitchFamily="34" charset="0"/>
        <a:buChar char="•"/>
        <a:defRPr sz="2102" kern="1200">
          <a:solidFill>
            <a:schemeClr val="tx1"/>
          </a:solidFill>
          <a:latin typeface="+mn-lt"/>
          <a:ea typeface="+mn-ea"/>
          <a:cs typeface="+mn-cs"/>
        </a:defRPr>
      </a:lvl2pPr>
      <a:lvl3pPr marL="1001268" indent="-200254" algn="l" defTabSz="801014" rtl="0" eaLnBrk="1" latinLnBrk="0" hangingPunct="1">
        <a:lnSpc>
          <a:spcPct val="90000"/>
        </a:lnSpc>
        <a:spcBef>
          <a:spcPts val="438"/>
        </a:spcBef>
        <a:buFont typeface="Arial" panose="020B0604020202020204" pitchFamily="34" charset="0"/>
        <a:buChar char="•"/>
        <a:defRPr sz="1752" kern="1200">
          <a:solidFill>
            <a:schemeClr val="tx1"/>
          </a:solidFill>
          <a:latin typeface="+mn-lt"/>
          <a:ea typeface="+mn-ea"/>
          <a:cs typeface="+mn-cs"/>
        </a:defRPr>
      </a:lvl3pPr>
      <a:lvl4pPr marL="1401775" indent="-200254" algn="l" defTabSz="801014" rtl="0" eaLnBrk="1" latinLnBrk="0" hangingPunct="1">
        <a:lnSpc>
          <a:spcPct val="90000"/>
        </a:lnSpc>
        <a:spcBef>
          <a:spcPts val="438"/>
        </a:spcBef>
        <a:buFont typeface="Arial" panose="020B0604020202020204" pitchFamily="34" charset="0"/>
        <a:buChar char="•"/>
        <a:defRPr sz="1577" kern="1200">
          <a:solidFill>
            <a:schemeClr val="tx1"/>
          </a:solidFill>
          <a:latin typeface="+mn-lt"/>
          <a:ea typeface="+mn-ea"/>
          <a:cs typeface="+mn-cs"/>
        </a:defRPr>
      </a:lvl4pPr>
      <a:lvl5pPr marL="1802282" indent="-200254" algn="l" defTabSz="801014" rtl="0" eaLnBrk="1" latinLnBrk="0" hangingPunct="1">
        <a:lnSpc>
          <a:spcPct val="90000"/>
        </a:lnSpc>
        <a:spcBef>
          <a:spcPts val="438"/>
        </a:spcBef>
        <a:buFont typeface="Arial" panose="020B0604020202020204" pitchFamily="34" charset="0"/>
        <a:buChar char="•"/>
        <a:defRPr sz="1577" kern="1200">
          <a:solidFill>
            <a:schemeClr val="tx1"/>
          </a:solidFill>
          <a:latin typeface="+mn-lt"/>
          <a:ea typeface="+mn-ea"/>
          <a:cs typeface="+mn-cs"/>
        </a:defRPr>
      </a:lvl5pPr>
      <a:lvl6pPr marL="2202790" indent="-200254" algn="l" defTabSz="801014" rtl="0" eaLnBrk="1" latinLnBrk="0" hangingPunct="1">
        <a:lnSpc>
          <a:spcPct val="90000"/>
        </a:lnSpc>
        <a:spcBef>
          <a:spcPts val="438"/>
        </a:spcBef>
        <a:buFont typeface="Arial" panose="020B0604020202020204" pitchFamily="34" charset="0"/>
        <a:buChar char="•"/>
        <a:defRPr sz="1577" kern="1200">
          <a:solidFill>
            <a:schemeClr val="tx1"/>
          </a:solidFill>
          <a:latin typeface="+mn-lt"/>
          <a:ea typeface="+mn-ea"/>
          <a:cs typeface="+mn-cs"/>
        </a:defRPr>
      </a:lvl6pPr>
      <a:lvl7pPr marL="2603297" indent="-200254" algn="l" defTabSz="801014" rtl="0" eaLnBrk="1" latinLnBrk="0" hangingPunct="1">
        <a:lnSpc>
          <a:spcPct val="90000"/>
        </a:lnSpc>
        <a:spcBef>
          <a:spcPts val="438"/>
        </a:spcBef>
        <a:buFont typeface="Arial" panose="020B0604020202020204" pitchFamily="34" charset="0"/>
        <a:buChar char="•"/>
        <a:defRPr sz="1577" kern="1200">
          <a:solidFill>
            <a:schemeClr val="tx1"/>
          </a:solidFill>
          <a:latin typeface="+mn-lt"/>
          <a:ea typeface="+mn-ea"/>
          <a:cs typeface="+mn-cs"/>
        </a:defRPr>
      </a:lvl7pPr>
      <a:lvl8pPr marL="3003804" indent="-200254" algn="l" defTabSz="801014" rtl="0" eaLnBrk="1" latinLnBrk="0" hangingPunct="1">
        <a:lnSpc>
          <a:spcPct val="90000"/>
        </a:lnSpc>
        <a:spcBef>
          <a:spcPts val="438"/>
        </a:spcBef>
        <a:buFont typeface="Arial" panose="020B0604020202020204" pitchFamily="34" charset="0"/>
        <a:buChar char="•"/>
        <a:defRPr sz="1577" kern="1200">
          <a:solidFill>
            <a:schemeClr val="tx1"/>
          </a:solidFill>
          <a:latin typeface="+mn-lt"/>
          <a:ea typeface="+mn-ea"/>
          <a:cs typeface="+mn-cs"/>
        </a:defRPr>
      </a:lvl8pPr>
      <a:lvl9pPr marL="3404311" indent="-200254" algn="l" defTabSz="801014" rtl="0" eaLnBrk="1" latinLnBrk="0" hangingPunct="1">
        <a:lnSpc>
          <a:spcPct val="90000"/>
        </a:lnSpc>
        <a:spcBef>
          <a:spcPts val="438"/>
        </a:spcBef>
        <a:buFont typeface="Arial" panose="020B0604020202020204" pitchFamily="34" charset="0"/>
        <a:buChar char="•"/>
        <a:defRPr sz="157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01014" rtl="0" eaLnBrk="1" latinLnBrk="0" hangingPunct="1">
        <a:defRPr sz="1577" kern="1200">
          <a:solidFill>
            <a:schemeClr val="tx1"/>
          </a:solidFill>
          <a:latin typeface="+mn-lt"/>
          <a:ea typeface="+mn-ea"/>
          <a:cs typeface="+mn-cs"/>
        </a:defRPr>
      </a:lvl1pPr>
      <a:lvl2pPr marL="400507" algn="l" defTabSz="801014" rtl="0" eaLnBrk="1" latinLnBrk="0" hangingPunct="1">
        <a:defRPr sz="1577" kern="1200">
          <a:solidFill>
            <a:schemeClr val="tx1"/>
          </a:solidFill>
          <a:latin typeface="+mn-lt"/>
          <a:ea typeface="+mn-ea"/>
          <a:cs typeface="+mn-cs"/>
        </a:defRPr>
      </a:lvl2pPr>
      <a:lvl3pPr marL="801014" algn="l" defTabSz="801014" rtl="0" eaLnBrk="1" latinLnBrk="0" hangingPunct="1">
        <a:defRPr sz="1577" kern="1200">
          <a:solidFill>
            <a:schemeClr val="tx1"/>
          </a:solidFill>
          <a:latin typeface="+mn-lt"/>
          <a:ea typeface="+mn-ea"/>
          <a:cs typeface="+mn-cs"/>
        </a:defRPr>
      </a:lvl3pPr>
      <a:lvl4pPr marL="1201522" algn="l" defTabSz="801014" rtl="0" eaLnBrk="1" latinLnBrk="0" hangingPunct="1">
        <a:defRPr sz="1577" kern="1200">
          <a:solidFill>
            <a:schemeClr val="tx1"/>
          </a:solidFill>
          <a:latin typeface="+mn-lt"/>
          <a:ea typeface="+mn-ea"/>
          <a:cs typeface="+mn-cs"/>
        </a:defRPr>
      </a:lvl4pPr>
      <a:lvl5pPr marL="1602029" algn="l" defTabSz="801014" rtl="0" eaLnBrk="1" latinLnBrk="0" hangingPunct="1">
        <a:defRPr sz="1577" kern="1200">
          <a:solidFill>
            <a:schemeClr val="tx1"/>
          </a:solidFill>
          <a:latin typeface="+mn-lt"/>
          <a:ea typeface="+mn-ea"/>
          <a:cs typeface="+mn-cs"/>
        </a:defRPr>
      </a:lvl5pPr>
      <a:lvl6pPr marL="2002536" algn="l" defTabSz="801014" rtl="0" eaLnBrk="1" latinLnBrk="0" hangingPunct="1">
        <a:defRPr sz="1577" kern="1200">
          <a:solidFill>
            <a:schemeClr val="tx1"/>
          </a:solidFill>
          <a:latin typeface="+mn-lt"/>
          <a:ea typeface="+mn-ea"/>
          <a:cs typeface="+mn-cs"/>
        </a:defRPr>
      </a:lvl6pPr>
      <a:lvl7pPr marL="2403043" algn="l" defTabSz="801014" rtl="0" eaLnBrk="1" latinLnBrk="0" hangingPunct="1">
        <a:defRPr sz="1577" kern="1200">
          <a:solidFill>
            <a:schemeClr val="tx1"/>
          </a:solidFill>
          <a:latin typeface="+mn-lt"/>
          <a:ea typeface="+mn-ea"/>
          <a:cs typeface="+mn-cs"/>
        </a:defRPr>
      </a:lvl7pPr>
      <a:lvl8pPr marL="2803550" algn="l" defTabSz="801014" rtl="0" eaLnBrk="1" latinLnBrk="0" hangingPunct="1">
        <a:defRPr sz="1577" kern="1200">
          <a:solidFill>
            <a:schemeClr val="tx1"/>
          </a:solidFill>
          <a:latin typeface="+mn-lt"/>
          <a:ea typeface="+mn-ea"/>
          <a:cs typeface="+mn-cs"/>
        </a:defRPr>
      </a:lvl8pPr>
      <a:lvl9pPr marL="3204058" algn="l" defTabSz="801014" rtl="0" eaLnBrk="1" latinLnBrk="0" hangingPunct="1">
        <a:defRPr sz="157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0%D0%BD%D0%B3%D0%BB%D0%B8%D0%B9%D1%81%D0%BA%D0%B8%D0%B9_%D1%8F%D0%B7%D1%8B%D0%BA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ru.wikipedia.org/wiki/%D0%9E%D0%BA%D1%81%D1%84%D0%BE%D1%80%D0%B4%D1%81%D0%BA%D0%B8%D0%B9_%D1%81%D0%BB%D0%BE%D0%B2%D0%B0%D1%80%D1%8C_%D0%B0%D0%BD%D0%B3%D0%BB%D0%B8%D0%B9%D1%81%D0%BA%D0%BE%D0%B3%D0%BE_%D1%8F%D0%B7%D1%8B%D0%BA%D0%B0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a.khamitov@mmg.kz" TargetMode="Externa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512482" y="6673850"/>
            <a:ext cx="7556500" cy="342604"/>
          </a:xfrm>
        </p:spPr>
        <p:txBody>
          <a:bodyPr>
            <a:normAutofit/>
          </a:bodyPr>
          <a:lstStyle/>
          <a:p>
            <a:r>
              <a:rPr lang="kk-KZ" sz="1400" b="1" cap="all" dirty="0" smtClean="0">
                <a:solidFill>
                  <a:schemeClr val="bg1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АКТАУ, </a:t>
            </a:r>
            <a:r>
              <a:rPr lang="ru-RU" sz="1400" b="1" cap="all" dirty="0" smtClean="0">
                <a:solidFill>
                  <a:schemeClr val="bg1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cap="all" dirty="0" smtClean="0">
                <a:solidFill>
                  <a:schemeClr val="bg1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2025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г</a:t>
            </a: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.</a:t>
            </a:r>
            <a:endParaRPr lang="ru-RU" sz="1400" b="1" cap="all" dirty="0">
              <a:solidFill>
                <a:schemeClr val="bg1"/>
              </a:solidFill>
              <a:latin typeface="Times New Roman" panose="02020603050405020304" pitchFamily="18" charset="0"/>
              <a:ea typeface="Tahoma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769952" y="3397250"/>
            <a:ext cx="7041559" cy="2411801"/>
          </a:xfrm>
          <a:prstGeom prst="rect">
            <a:avLst/>
          </a:prstGeom>
        </p:spPr>
        <p:txBody>
          <a:bodyPr vert="horz" lIns="100753" tIns="50377" rIns="100753" bIns="5037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КОМПЛАЕНС, ПРОСТЫМ ЯЗЫКОМ</a:t>
            </a:r>
          </a:p>
          <a:p>
            <a:endParaRPr lang="ru-RU" altLang="ru-RU" sz="2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97350" y="806450"/>
            <a:ext cx="2286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1076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A90C26-D439-4DD0-8C9A-BFF53475C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1" y="0"/>
            <a:ext cx="3339969" cy="755437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50AEDCD-C56E-46BB-B0C8-6E502A453DD9}"/>
              </a:ext>
            </a:extLst>
          </p:cNvPr>
          <p:cNvSpPr/>
          <p:nvPr/>
        </p:nvSpPr>
        <p:spPr>
          <a:xfrm>
            <a:off x="8312150" y="0"/>
            <a:ext cx="2004300" cy="108000"/>
          </a:xfrm>
          <a:prstGeom prst="rect">
            <a:avLst/>
          </a:prstGeom>
          <a:solidFill>
            <a:srgbClr val="0772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3A083BE-A5BD-49C0-9032-DE3FE8C3BCCD}"/>
              </a:ext>
            </a:extLst>
          </p:cNvPr>
          <p:cNvCxnSpPr>
            <a:cxnSpLocks/>
          </p:cNvCxnSpPr>
          <p:nvPr/>
        </p:nvCxnSpPr>
        <p:spPr>
          <a:xfrm>
            <a:off x="4730750" y="7054850"/>
            <a:ext cx="5148000" cy="0"/>
          </a:xfrm>
          <a:prstGeom prst="line">
            <a:avLst/>
          </a:prstGeom>
          <a:ln w="22225">
            <a:solidFill>
              <a:srgbClr val="0971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C6CBBAD-3F34-4BC8-B81A-0D6758289F27}"/>
              </a:ext>
            </a:extLst>
          </p:cNvPr>
          <p:cNvSpPr/>
          <p:nvPr/>
        </p:nvSpPr>
        <p:spPr>
          <a:xfrm>
            <a:off x="171438" y="3656331"/>
            <a:ext cx="755188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A35E84-1FF8-43C7-B83F-AC2F6CBCA188}"/>
              </a:ext>
            </a:extLst>
          </p:cNvPr>
          <p:cNvSpPr txBox="1"/>
          <p:nvPr/>
        </p:nvSpPr>
        <p:spPr>
          <a:xfrm>
            <a:off x="3399708" y="622300"/>
            <a:ext cx="718574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Комплаенс*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(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 tooltip="Английский язык"/>
              </a:rPr>
              <a:t>англ.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compliance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—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соответствие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происходит от глагола 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comply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— соответствовать) — буквально означает (см. в 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 tooltip="Оксфордский словарь английского языка"/>
              </a:rPr>
              <a:t>Оксфордском словаре английского языка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 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Соблюдение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— действие в соответствии с запросом или указанием; повиновение (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 tooltip="Английский язык"/>
              </a:rPr>
              <a:t>англ.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compliance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action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accordance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with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request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command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obedience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 «Комплаенс» представляет собой соответствие каким-либо внутренним или внешним требованиям, или нормам.</a:t>
            </a:r>
          </a:p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Под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комплаенсом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подразумевают часть системы управления/контроля в организации, связанная с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комплаенс-рисками — рисками несоответствия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несоблюдения требований законодательства, нормативных документов, правил и стандартов надзорных органов, отраслевых ассоциаций и саморегулируемых организаций, кодексов поведения и так далее. </a:t>
            </a:r>
            <a:endParaRPr lang="ru-RU" sz="1600" dirty="0" smtClean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Комплаенс-риски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конечном итоге могут проявляться в форме применения юридических санкций или санкций регулирующих органов, финансовых или репутационных потерь как результат несоответствия законам, правилам и стандартам в сфере комплаенса.</a:t>
            </a:r>
          </a:p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 </a:t>
            </a:r>
            <a:r>
              <a:rPr lang="ru-RU" sz="1600" i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материал из Википедии — свободной энциклопедии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3DE913-2D6A-434A-9A0A-5569CCAC8C5A}"/>
              </a:ext>
            </a:extLst>
          </p:cNvPr>
          <p:cNvSpPr txBox="1"/>
          <p:nvPr/>
        </p:nvSpPr>
        <p:spPr>
          <a:xfrm>
            <a:off x="387350" y="766337"/>
            <a:ext cx="31343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Что такое комплаенс?</a:t>
            </a:r>
            <a:endParaRPr lang="ru-KZ" sz="20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F3DE913-2D6A-434A-9A0A-5569CCAC8C5A}"/>
              </a:ext>
            </a:extLst>
          </p:cNvPr>
          <p:cNvSpPr txBox="1"/>
          <p:nvPr/>
        </p:nvSpPr>
        <p:spPr>
          <a:xfrm>
            <a:off x="50214" y="5368032"/>
            <a:ext cx="30702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Что такое Антикоррупционный комплаенс?</a:t>
            </a:r>
            <a:endParaRPr lang="ru-KZ" b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399708" y="5368032"/>
            <a:ext cx="70111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Это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система мер внутри организации, направленная на </a:t>
            </a:r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обеспечение соблюдения соответствующей организацией законодательства в сфере противодействия коррупции и предотвращение совершения коррупционных преступлений сотрудниками организации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47205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A90C26-D439-4DD0-8C9A-BFF53475C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1" y="0"/>
            <a:ext cx="3339969" cy="755437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50AEDCD-C56E-46BB-B0C8-6E502A453DD9}"/>
              </a:ext>
            </a:extLst>
          </p:cNvPr>
          <p:cNvSpPr/>
          <p:nvPr/>
        </p:nvSpPr>
        <p:spPr>
          <a:xfrm>
            <a:off x="8312150" y="0"/>
            <a:ext cx="2004300" cy="108000"/>
          </a:xfrm>
          <a:prstGeom prst="rect">
            <a:avLst/>
          </a:prstGeom>
          <a:solidFill>
            <a:srgbClr val="0772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3A083BE-A5BD-49C0-9032-DE3FE8C3BCCD}"/>
              </a:ext>
            </a:extLst>
          </p:cNvPr>
          <p:cNvCxnSpPr>
            <a:cxnSpLocks/>
          </p:cNvCxnSpPr>
          <p:nvPr/>
        </p:nvCxnSpPr>
        <p:spPr>
          <a:xfrm>
            <a:off x="4730750" y="7054850"/>
            <a:ext cx="5148000" cy="0"/>
          </a:xfrm>
          <a:prstGeom prst="line">
            <a:avLst/>
          </a:prstGeom>
          <a:ln w="22225">
            <a:solidFill>
              <a:srgbClr val="0971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C6CBBAD-3F34-4BC8-B81A-0D6758289F27}"/>
              </a:ext>
            </a:extLst>
          </p:cNvPr>
          <p:cNvSpPr/>
          <p:nvPr/>
        </p:nvSpPr>
        <p:spPr>
          <a:xfrm>
            <a:off x="234950" y="2406650"/>
            <a:ext cx="755188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3DE913-2D6A-434A-9A0A-5569CCAC8C5A}"/>
              </a:ext>
            </a:extLst>
          </p:cNvPr>
          <p:cNvSpPr txBox="1"/>
          <p:nvPr/>
        </p:nvSpPr>
        <p:spPr>
          <a:xfrm>
            <a:off x="92655" y="1112405"/>
            <a:ext cx="31343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Основные направления комплаенс</a:t>
            </a:r>
            <a:endParaRPr lang="ru-KZ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pic>
        <p:nvPicPr>
          <p:cNvPr id="13" name="Picture 2" descr="Новая для России профессия: комплаенс-менеджер | intalent.pro">
            <a:extLst>
              <a:ext uri="{FF2B5EF4-FFF2-40B4-BE49-F238E27FC236}">
                <a16:creationId xmlns:a16="http://schemas.microsoft.com/office/drawing/2014/main" id="{F7B79C54-FFA0-4BAC-BC12-0799C11B59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9805" y="3578415"/>
            <a:ext cx="3021197" cy="2016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650" y="349250"/>
            <a:ext cx="6400800" cy="6024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A90C26-D439-4DD0-8C9A-BFF53475C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1" y="0"/>
            <a:ext cx="3339969" cy="755437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50AEDCD-C56E-46BB-B0C8-6E502A453DD9}"/>
              </a:ext>
            </a:extLst>
          </p:cNvPr>
          <p:cNvSpPr/>
          <p:nvPr/>
        </p:nvSpPr>
        <p:spPr>
          <a:xfrm>
            <a:off x="8312150" y="0"/>
            <a:ext cx="2004300" cy="108000"/>
          </a:xfrm>
          <a:prstGeom prst="rect">
            <a:avLst/>
          </a:prstGeom>
          <a:solidFill>
            <a:srgbClr val="0772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3A083BE-A5BD-49C0-9032-DE3FE8C3BCCD}"/>
              </a:ext>
            </a:extLst>
          </p:cNvPr>
          <p:cNvCxnSpPr>
            <a:cxnSpLocks/>
          </p:cNvCxnSpPr>
          <p:nvPr/>
        </p:nvCxnSpPr>
        <p:spPr>
          <a:xfrm>
            <a:off x="4425950" y="5759450"/>
            <a:ext cx="5148000" cy="0"/>
          </a:xfrm>
          <a:prstGeom prst="line">
            <a:avLst/>
          </a:prstGeom>
          <a:ln w="22225">
            <a:solidFill>
              <a:srgbClr val="0971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C6CBBAD-3F34-4BC8-B81A-0D6758289F27}"/>
              </a:ext>
            </a:extLst>
          </p:cNvPr>
          <p:cNvSpPr/>
          <p:nvPr/>
        </p:nvSpPr>
        <p:spPr>
          <a:xfrm>
            <a:off x="158750" y="2437131"/>
            <a:ext cx="755188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3DE913-2D6A-434A-9A0A-5569CCAC8C5A}"/>
              </a:ext>
            </a:extLst>
          </p:cNvPr>
          <p:cNvSpPr txBox="1"/>
          <p:nvPr/>
        </p:nvSpPr>
        <p:spPr>
          <a:xfrm>
            <a:off x="72439" y="1282521"/>
            <a:ext cx="31343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  <a:t>Правовые основания антикоррупционного комплаенса?</a:t>
            </a:r>
            <a:b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endParaRPr lang="ru-KZ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11550" y="1260564"/>
            <a:ext cx="6934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Три основные блока нормативных актов</a:t>
            </a:r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endParaRPr lang="ru-RU" sz="24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4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a)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Иностранное 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законодательство (имеющее экстерриториальный характер).</a:t>
            </a:r>
          </a:p>
          <a:p>
            <a:pPr algn="just"/>
            <a:r>
              <a:rPr lang="en-US" sz="24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b)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Международное 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законодательство (конвенции, которые ратифицированы Казахстаном).</a:t>
            </a:r>
          </a:p>
          <a:p>
            <a:pPr algn="just"/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c)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Законодательство Казахстана, включая законы и подзаконные нормативные акты.</a:t>
            </a:r>
            <a:endParaRPr lang="en-US" sz="24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 descr="право суд казахстан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3473450"/>
            <a:ext cx="3080665" cy="173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130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A90C26-D439-4DD0-8C9A-BFF53475C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1" y="0"/>
            <a:ext cx="3339969" cy="755437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50AEDCD-C56E-46BB-B0C8-6E502A453DD9}"/>
              </a:ext>
            </a:extLst>
          </p:cNvPr>
          <p:cNvSpPr/>
          <p:nvPr/>
        </p:nvSpPr>
        <p:spPr>
          <a:xfrm>
            <a:off x="8312150" y="0"/>
            <a:ext cx="2004300" cy="108000"/>
          </a:xfrm>
          <a:prstGeom prst="rect">
            <a:avLst/>
          </a:prstGeom>
          <a:solidFill>
            <a:srgbClr val="0772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3A083BE-A5BD-49C0-9032-DE3FE8C3BCCD}"/>
              </a:ext>
            </a:extLst>
          </p:cNvPr>
          <p:cNvCxnSpPr>
            <a:cxnSpLocks/>
          </p:cNvCxnSpPr>
          <p:nvPr/>
        </p:nvCxnSpPr>
        <p:spPr>
          <a:xfrm>
            <a:off x="4578350" y="6521450"/>
            <a:ext cx="5148000" cy="0"/>
          </a:xfrm>
          <a:prstGeom prst="line">
            <a:avLst/>
          </a:prstGeom>
          <a:ln w="22225">
            <a:solidFill>
              <a:srgbClr val="0971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C6CBBAD-3F34-4BC8-B81A-0D6758289F27}"/>
              </a:ext>
            </a:extLst>
          </p:cNvPr>
          <p:cNvSpPr/>
          <p:nvPr/>
        </p:nvSpPr>
        <p:spPr>
          <a:xfrm>
            <a:off x="311150" y="3158450"/>
            <a:ext cx="755188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3DE913-2D6A-434A-9A0A-5569CCAC8C5A}"/>
              </a:ext>
            </a:extLst>
          </p:cNvPr>
          <p:cNvSpPr txBox="1"/>
          <p:nvPr/>
        </p:nvSpPr>
        <p:spPr>
          <a:xfrm>
            <a:off x="174625" y="1111250"/>
            <a:ext cx="313431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Почему </a:t>
            </a:r>
            <a: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  <a:t>на казахстанские предприятия распространяются иностранные законы в части комплаенса?</a:t>
            </a:r>
            <a:b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endParaRPr lang="ru-KZ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6A94FF2C-381F-48F9-8E8E-8DF09674E7B2}"/>
              </a:ext>
            </a:extLst>
          </p:cNvPr>
          <p:cNvSpPr txBox="1">
            <a:spLocks/>
          </p:cNvSpPr>
          <p:nvPr/>
        </p:nvSpPr>
        <p:spPr>
          <a:xfrm>
            <a:off x="3600905" y="1139056"/>
            <a:ext cx="67818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00254" indent="-200254" algn="l" defTabSz="801014" rtl="0" eaLnBrk="1" latinLnBrk="0" hangingPunct="1">
              <a:lnSpc>
                <a:spcPct val="90000"/>
              </a:lnSpc>
              <a:spcBef>
                <a:spcPts val="876"/>
              </a:spcBef>
              <a:buFont typeface="Arial" panose="020B0604020202020204" pitchFamily="34" charset="0"/>
              <a:buChar char="•"/>
              <a:defRPr sz="24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0761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21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1268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7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01775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2282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02790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03297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03804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04311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91440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связи с экстерриториальным (трансграничным) характером законодательных актов в сфере комплаенс, противодействия отмыванию денег и финансированию терроризма (ПОД/ФТ).</a:t>
            </a:r>
          </a:p>
          <a:p>
            <a:pPr marL="0" indent="0" algn="just" defTabSz="914400">
              <a:lnSpc>
                <a:spcPct val="120000"/>
              </a:lnSpc>
              <a:buFont typeface="Arial" panose="020B0604020202020204" pitchFamily="34" charset="0"/>
              <a:buNone/>
            </a:pPr>
            <a:endParaRPr lang="ru-RU" sz="18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just" defTabSz="91440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Примеры иностранного законодательства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marL="0" algn="just" defTabSz="914400">
              <a:lnSpc>
                <a:spcPct val="120000"/>
              </a:lnSpc>
            </a:pP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Закон США «О противодействии коррупции за рубежом» (</a:t>
            </a:r>
            <a:r>
              <a:rPr lang="ru-RU" sz="18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Foreign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Corrupt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Practices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FCPA, 1977).</a:t>
            </a:r>
          </a:p>
          <a:p>
            <a:pPr marL="0" algn="just" defTabSz="914400">
              <a:lnSpc>
                <a:spcPct val="120000"/>
              </a:lnSpc>
            </a:pP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Закон США «О налогообложении иностранных счетов» (</a:t>
            </a:r>
            <a:r>
              <a:rPr lang="ru-RU" sz="18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Foreign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Account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Tax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Compliance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FATCA), вступивший в силу с 1 января 2013.</a:t>
            </a:r>
          </a:p>
          <a:p>
            <a:pPr marL="0" algn="just" defTabSz="914400">
              <a:lnSpc>
                <a:spcPct val="120000"/>
              </a:lnSpc>
            </a:pP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Закон Великобритании «О взятках» (UK </a:t>
            </a:r>
            <a:r>
              <a:rPr lang="ru-RU" sz="18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Bribery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1800" dirty="0"/>
          </a:p>
        </p:txBody>
      </p:sp>
      <p:pic>
        <p:nvPicPr>
          <p:cNvPr id="7170" name="Picture 2" descr="На кого &quot;работает&quot; международное право?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3625850"/>
            <a:ext cx="3038475" cy="202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10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A90C26-D439-4DD0-8C9A-BFF53475C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1" y="0"/>
            <a:ext cx="3339969" cy="755437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50AEDCD-C56E-46BB-B0C8-6E502A453DD9}"/>
              </a:ext>
            </a:extLst>
          </p:cNvPr>
          <p:cNvSpPr/>
          <p:nvPr/>
        </p:nvSpPr>
        <p:spPr>
          <a:xfrm>
            <a:off x="8312150" y="0"/>
            <a:ext cx="2004300" cy="108000"/>
          </a:xfrm>
          <a:prstGeom prst="rect">
            <a:avLst/>
          </a:prstGeom>
          <a:solidFill>
            <a:srgbClr val="0772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3A083BE-A5BD-49C0-9032-DE3FE8C3BCCD}"/>
              </a:ext>
            </a:extLst>
          </p:cNvPr>
          <p:cNvCxnSpPr>
            <a:cxnSpLocks/>
          </p:cNvCxnSpPr>
          <p:nvPr/>
        </p:nvCxnSpPr>
        <p:spPr>
          <a:xfrm>
            <a:off x="4730750" y="6216650"/>
            <a:ext cx="5148000" cy="0"/>
          </a:xfrm>
          <a:prstGeom prst="line">
            <a:avLst/>
          </a:prstGeom>
          <a:ln w="22225">
            <a:solidFill>
              <a:srgbClr val="0971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C6CBBAD-3F34-4BC8-B81A-0D6758289F27}"/>
              </a:ext>
            </a:extLst>
          </p:cNvPr>
          <p:cNvSpPr/>
          <p:nvPr/>
        </p:nvSpPr>
        <p:spPr>
          <a:xfrm>
            <a:off x="317962" y="2178050"/>
            <a:ext cx="755188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3DE913-2D6A-434A-9A0A-5569CCAC8C5A}"/>
              </a:ext>
            </a:extLst>
          </p:cNvPr>
          <p:cNvSpPr txBox="1"/>
          <p:nvPr/>
        </p:nvSpPr>
        <p:spPr>
          <a:xfrm>
            <a:off x="174625" y="501650"/>
            <a:ext cx="313431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Каковы </a:t>
            </a:r>
            <a: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  <a:t>законодательные требования по антикоррупционному комплаенсу?</a:t>
            </a:r>
          </a:p>
          <a:p>
            <a: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endParaRPr lang="ru-KZ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pic>
        <p:nvPicPr>
          <p:cNvPr id="10" name="Picture 4" descr="Закон РК о противодействии коррупции — Купить за 660 тг. — Книга">
            <a:extLst>
              <a:ext uri="{FF2B5EF4-FFF2-40B4-BE49-F238E27FC236}">
                <a16:creationId xmlns:a16="http://schemas.microsoft.com/office/drawing/2014/main" id="{1B54715A-B0D2-486E-ADEB-FDE730CAA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2482850"/>
            <a:ext cx="2616200" cy="3698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27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E03438D-AEC6-4FE2-BDD4-0F223D5F6C13}"/>
              </a:ext>
            </a:extLst>
          </p:cNvPr>
          <p:cNvSpPr/>
          <p:nvPr/>
        </p:nvSpPr>
        <p:spPr>
          <a:xfrm>
            <a:off x="3520944" y="1187450"/>
            <a:ext cx="6817731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СТАТЬЯ 16: </a:t>
            </a:r>
          </a:p>
          <a:p>
            <a:pPr algn="just">
              <a:lnSpc>
                <a:spcPct val="120000"/>
              </a:lnSpc>
            </a:pP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субъектах квазигосударственного сектора определяются структурные подразделения, исполняющие функции антикоррупционных комплаенс-служб, основной задачей которых является обеспечение соблюдения соответствующей организацией и ее работниками законодательства Республики Казахстан о противодействии коррупции».</a:t>
            </a:r>
            <a:endParaRPr lang="ru-RU" sz="24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34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A90C26-D439-4DD0-8C9A-BFF53475C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1" y="0"/>
            <a:ext cx="4406769" cy="755437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50AEDCD-C56E-46BB-B0C8-6E502A453DD9}"/>
              </a:ext>
            </a:extLst>
          </p:cNvPr>
          <p:cNvSpPr/>
          <p:nvPr/>
        </p:nvSpPr>
        <p:spPr>
          <a:xfrm>
            <a:off x="8312150" y="0"/>
            <a:ext cx="2004300" cy="108000"/>
          </a:xfrm>
          <a:prstGeom prst="rect">
            <a:avLst/>
          </a:prstGeom>
          <a:solidFill>
            <a:srgbClr val="0772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3A083BE-A5BD-49C0-9032-DE3FE8C3BCCD}"/>
              </a:ext>
            </a:extLst>
          </p:cNvPr>
          <p:cNvCxnSpPr>
            <a:cxnSpLocks/>
          </p:cNvCxnSpPr>
          <p:nvPr/>
        </p:nvCxnSpPr>
        <p:spPr>
          <a:xfrm>
            <a:off x="4959350" y="6445250"/>
            <a:ext cx="5148000" cy="0"/>
          </a:xfrm>
          <a:prstGeom prst="line">
            <a:avLst/>
          </a:prstGeom>
          <a:ln w="22225">
            <a:solidFill>
              <a:srgbClr val="0971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C6CBBAD-3F34-4BC8-B81A-0D6758289F27}"/>
              </a:ext>
            </a:extLst>
          </p:cNvPr>
          <p:cNvSpPr/>
          <p:nvPr/>
        </p:nvSpPr>
        <p:spPr>
          <a:xfrm>
            <a:off x="311150" y="2025650"/>
            <a:ext cx="755188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3DE913-2D6A-434A-9A0A-5569CCAC8C5A}"/>
              </a:ext>
            </a:extLst>
          </p:cNvPr>
          <p:cNvSpPr txBox="1"/>
          <p:nvPr/>
        </p:nvSpPr>
        <p:spPr>
          <a:xfrm>
            <a:off x="327025" y="654050"/>
            <a:ext cx="31343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Ценности </a:t>
            </a:r>
            <a:r>
              <a:rPr lang="kk-KZ" sz="2400" b="1" dirty="0">
                <a:solidFill>
                  <a:schemeClr val="bg1"/>
                </a:solidFill>
                <a:latin typeface="Georgia" panose="02040502050405020303" pitchFamily="18" charset="0"/>
              </a:rPr>
              <a:t>комплаенс </a:t>
            </a:r>
            <a:endParaRPr lang="ru-RU" sz="2400" b="1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ru-KZ" sz="24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32212" y="1442638"/>
            <a:ext cx="55611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kk-KZ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·ВЕРХОВЕНСТВО ЗАКОНА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32212" y="654050"/>
            <a:ext cx="36406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kk-KZ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·ПРОЗРАЧНОСТЬ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732212" y="2247458"/>
            <a:ext cx="29516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kk-KZ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·ЧЕСТНОСТЬ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732212" y="3088930"/>
            <a:ext cx="23134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kk-KZ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·ДОВЕРИЕ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3213673-4239-421A-ACFA-58CCE5437517}"/>
              </a:ext>
            </a:extLst>
          </p:cNvPr>
          <p:cNvSpPr/>
          <p:nvPr/>
        </p:nvSpPr>
        <p:spPr>
          <a:xfrm>
            <a:off x="4732212" y="3930402"/>
            <a:ext cx="43258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kk-KZ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·СПРАВЕДЛИВОСТЬ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C893ABD-BFCC-405C-A9D3-2D3B3FCA9322}"/>
              </a:ext>
            </a:extLst>
          </p:cNvPr>
          <p:cNvSpPr/>
          <p:nvPr/>
        </p:nvSpPr>
        <p:spPr>
          <a:xfrm>
            <a:off x="4732212" y="4744390"/>
            <a:ext cx="32989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kk-KZ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·ОТКРЫТОСТЬ</a:t>
            </a:r>
          </a:p>
        </p:txBody>
      </p:sp>
      <p:pic>
        <p:nvPicPr>
          <p:cNvPr id="18" name="Picture 2" descr="Честность перед самим собой и здоровье">
            <a:extLst>
              <a:ext uri="{FF2B5EF4-FFF2-40B4-BE49-F238E27FC236}">
                <a16:creationId xmlns:a16="http://schemas.microsoft.com/office/drawing/2014/main" id="{C3667204-B18D-4343-91F3-CA3594BCC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3218329"/>
            <a:ext cx="3794561" cy="284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392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A90C26-D439-4DD0-8C9A-BFF53475C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1" y="0"/>
            <a:ext cx="3339969" cy="755437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50AEDCD-C56E-46BB-B0C8-6E502A453DD9}"/>
              </a:ext>
            </a:extLst>
          </p:cNvPr>
          <p:cNvSpPr/>
          <p:nvPr/>
        </p:nvSpPr>
        <p:spPr>
          <a:xfrm>
            <a:off x="8312150" y="0"/>
            <a:ext cx="2004300" cy="108000"/>
          </a:xfrm>
          <a:prstGeom prst="rect">
            <a:avLst/>
          </a:prstGeom>
          <a:solidFill>
            <a:srgbClr val="0772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3A083BE-A5BD-49C0-9032-DE3FE8C3BCCD}"/>
              </a:ext>
            </a:extLst>
          </p:cNvPr>
          <p:cNvCxnSpPr>
            <a:cxnSpLocks/>
          </p:cNvCxnSpPr>
          <p:nvPr/>
        </p:nvCxnSpPr>
        <p:spPr>
          <a:xfrm>
            <a:off x="4502150" y="6902450"/>
            <a:ext cx="5148000" cy="0"/>
          </a:xfrm>
          <a:prstGeom prst="line">
            <a:avLst/>
          </a:prstGeom>
          <a:ln w="22225">
            <a:solidFill>
              <a:srgbClr val="0971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C6CBBAD-3F34-4BC8-B81A-0D6758289F27}"/>
              </a:ext>
            </a:extLst>
          </p:cNvPr>
          <p:cNvSpPr/>
          <p:nvPr/>
        </p:nvSpPr>
        <p:spPr>
          <a:xfrm>
            <a:off x="317962" y="2178050"/>
            <a:ext cx="755188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3DE913-2D6A-434A-9A0A-5569CCAC8C5A}"/>
              </a:ext>
            </a:extLst>
          </p:cNvPr>
          <p:cNvSpPr txBox="1"/>
          <p:nvPr/>
        </p:nvSpPr>
        <p:spPr>
          <a:xfrm>
            <a:off x="122009" y="958850"/>
            <a:ext cx="3134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Ответственность Службы комплаенс</a:t>
            </a:r>
            <a:endParaRPr lang="ru-RU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3657931" y="958850"/>
            <a:ext cx="6713552" cy="5335061"/>
          </a:xfrm>
          <a:prstGeom prst="rect">
            <a:avLst/>
          </a:prstGeom>
        </p:spPr>
        <p:txBody>
          <a:bodyPr anchor="t">
            <a:noAutofit/>
          </a:bodyPr>
          <a:lstStyle>
            <a:lvl1pPr marL="200254" indent="-200254" algn="l" defTabSz="801014" rtl="0" eaLnBrk="1" latinLnBrk="0" hangingPunct="1">
              <a:lnSpc>
                <a:spcPct val="90000"/>
              </a:lnSpc>
              <a:spcBef>
                <a:spcPts val="876"/>
              </a:spcBef>
              <a:buFont typeface="Arial" panose="020B0604020202020204" pitchFamily="34" charset="0"/>
              <a:buChar char="•"/>
              <a:defRPr sz="24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0761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21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1268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7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01775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2282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02790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03297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03804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04311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Основная ответственность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Службы комплаенс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заключается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осуществлении контроля за </a:t>
            </a:r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разработкой,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внедрением </a:t>
            </a:r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поддержанием в компании комплаенс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системы</a:t>
            </a:r>
          </a:p>
          <a:p>
            <a:r>
              <a:rPr lang="ru-RU" sz="2000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не следует путать с непосредственной ответственностью за деятельность организации в области противодействия коррупции и обеспечением соответствия применимому законодательству в этой области</a:t>
            </a:r>
          </a:p>
          <a:p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Каждый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работник и должностное лицо </a:t>
            </a:r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несет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персональную ответственность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 следование этическим и иным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правилам и нормам,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включая выполнение требований комплаенс политики организации и законодательства в области противодействия коррупции</a:t>
            </a:r>
          </a:p>
          <a:p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Особенно важно то, что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руководство берет на себя лидирующую роль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достижении соответствия в тех частях организации, за которые оно несет ответственность</a:t>
            </a:r>
          </a:p>
        </p:txBody>
      </p:sp>
      <p:pic>
        <p:nvPicPr>
          <p:cNvPr id="8194" name="Picture 2" descr="Более 376 000 работ на тему «ответственность»: стоковые фото, картинки и  изображения royalty-free - iSt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98" y="3016250"/>
            <a:ext cx="3048132" cy="2151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649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A90C26-D439-4DD0-8C9A-BFF53475C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1" y="0"/>
            <a:ext cx="3339969" cy="755437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50AEDCD-C56E-46BB-B0C8-6E502A453DD9}"/>
              </a:ext>
            </a:extLst>
          </p:cNvPr>
          <p:cNvSpPr/>
          <p:nvPr/>
        </p:nvSpPr>
        <p:spPr>
          <a:xfrm>
            <a:off x="8312150" y="0"/>
            <a:ext cx="2004300" cy="108000"/>
          </a:xfrm>
          <a:prstGeom prst="rect">
            <a:avLst/>
          </a:prstGeom>
          <a:solidFill>
            <a:srgbClr val="0772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3A083BE-A5BD-49C0-9032-DE3FE8C3BCCD}"/>
              </a:ext>
            </a:extLst>
          </p:cNvPr>
          <p:cNvCxnSpPr>
            <a:cxnSpLocks/>
          </p:cNvCxnSpPr>
          <p:nvPr/>
        </p:nvCxnSpPr>
        <p:spPr>
          <a:xfrm>
            <a:off x="4654550" y="7359650"/>
            <a:ext cx="5148000" cy="0"/>
          </a:xfrm>
          <a:prstGeom prst="line">
            <a:avLst/>
          </a:prstGeom>
          <a:ln w="22225">
            <a:solidFill>
              <a:srgbClr val="0971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C6CBBAD-3F34-4BC8-B81A-0D6758289F27}"/>
              </a:ext>
            </a:extLst>
          </p:cNvPr>
          <p:cNvSpPr/>
          <p:nvPr/>
        </p:nvSpPr>
        <p:spPr>
          <a:xfrm>
            <a:off x="311150" y="2711450"/>
            <a:ext cx="755188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3DE913-2D6A-434A-9A0A-5569CCAC8C5A}"/>
              </a:ext>
            </a:extLst>
          </p:cNvPr>
          <p:cNvSpPr txBox="1"/>
          <p:nvPr/>
        </p:nvSpPr>
        <p:spPr>
          <a:xfrm>
            <a:off x="174625" y="1111250"/>
            <a:ext cx="313431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Основная цель комплаенс?</a:t>
            </a:r>
            <a:endParaRPr lang="ru-RU" sz="2000" b="1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endParaRPr lang="ru-KZ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121317B-F94E-46D0-A9C5-0FA161207F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750" y="958850"/>
            <a:ext cx="5631616" cy="5096613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  <p:pic>
        <p:nvPicPr>
          <p:cNvPr id="1026" name="Picture 2" descr="Развитие и значимость формирования организационной культуры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53" y="3296740"/>
            <a:ext cx="2770597" cy="2538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02150" y="273050"/>
            <a:ext cx="5962825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основе всего лежит культура</a:t>
            </a:r>
            <a:endParaRPr lang="ru-RU" sz="28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19466" y="6245891"/>
            <a:ext cx="56619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r>
              <a:rPr lang="ru-RU" b="1" dirty="0">
                <a:solidFill>
                  <a:srgbClr val="C00000"/>
                </a:solidFill>
              </a:rPr>
              <a:t>ФОРМИРОВАНИЕ КУЛЬТУРЫ ДОБРОПОРЯДОЧНОСТИ </a:t>
            </a:r>
            <a:r>
              <a:rPr lang="ru-RU" b="1" dirty="0" smtClean="0">
                <a:solidFill>
                  <a:srgbClr val="C00000"/>
                </a:solidFill>
              </a:rPr>
              <a:t>И ЭТИКИ НАПРАВЛЕННОЙ НА ПРЕДОТВРАЩЕНИЕ ВСЕХ ВОЗМОЖНЫХ КОРРУПЦИОННЫХ РИСКОВ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351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A90C26-D439-4DD0-8C9A-BFF53475C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21"/>
            <a:ext cx="3263769" cy="755437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50AEDCD-C56E-46BB-B0C8-6E502A453DD9}"/>
              </a:ext>
            </a:extLst>
          </p:cNvPr>
          <p:cNvSpPr/>
          <p:nvPr/>
        </p:nvSpPr>
        <p:spPr>
          <a:xfrm>
            <a:off x="8312150" y="0"/>
            <a:ext cx="2004300" cy="108000"/>
          </a:xfrm>
          <a:prstGeom prst="rect">
            <a:avLst/>
          </a:prstGeom>
          <a:solidFill>
            <a:srgbClr val="0772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3A083BE-A5BD-49C0-9032-DE3FE8C3BCCD}"/>
              </a:ext>
            </a:extLst>
          </p:cNvPr>
          <p:cNvCxnSpPr>
            <a:cxnSpLocks/>
          </p:cNvCxnSpPr>
          <p:nvPr/>
        </p:nvCxnSpPr>
        <p:spPr>
          <a:xfrm>
            <a:off x="4578350" y="7359650"/>
            <a:ext cx="5148000" cy="0"/>
          </a:xfrm>
          <a:prstGeom prst="line">
            <a:avLst/>
          </a:prstGeom>
          <a:ln w="22225">
            <a:solidFill>
              <a:srgbClr val="0971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C6CBBAD-3F34-4BC8-B81A-0D6758289F27}"/>
              </a:ext>
            </a:extLst>
          </p:cNvPr>
          <p:cNvSpPr/>
          <p:nvPr/>
        </p:nvSpPr>
        <p:spPr>
          <a:xfrm>
            <a:off x="158750" y="2589531"/>
            <a:ext cx="755188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3DE913-2D6A-434A-9A0A-5569CCAC8C5A}"/>
              </a:ext>
            </a:extLst>
          </p:cNvPr>
          <p:cNvSpPr txBox="1"/>
          <p:nvPr/>
        </p:nvSpPr>
        <p:spPr>
          <a:xfrm>
            <a:off x="82550" y="1111250"/>
            <a:ext cx="32607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Основные элементы  антикоррупционного комплаенса</a:t>
            </a:r>
            <a:r>
              <a:rPr lang="ru-RU" sz="2000" b="1" dirty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ru-RU" sz="2000" b="1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endParaRPr lang="ru-RU" sz="2000" b="1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ru-KZ" sz="20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E66CEE8C-CC1C-4795-AEE4-037BFEF6908B}"/>
              </a:ext>
            </a:extLst>
          </p:cNvPr>
          <p:cNvSpPr txBox="1">
            <a:spLocks/>
          </p:cNvSpPr>
          <p:nvPr/>
        </p:nvSpPr>
        <p:spPr>
          <a:xfrm>
            <a:off x="3587750" y="501650"/>
            <a:ext cx="6908800" cy="7010400"/>
          </a:xfrm>
          <a:prstGeom prst="rect">
            <a:avLst/>
          </a:prstGeom>
        </p:spPr>
        <p:txBody>
          <a:bodyPr>
            <a:noAutofit/>
          </a:bodyPr>
          <a:lstStyle>
            <a:lvl1pPr marL="200254" indent="-200254" algn="l" defTabSz="801014" rtl="0" eaLnBrk="1" latinLnBrk="0" hangingPunct="1">
              <a:lnSpc>
                <a:spcPct val="90000"/>
              </a:lnSpc>
              <a:spcBef>
                <a:spcPts val="876"/>
              </a:spcBef>
              <a:buFont typeface="Arial" panose="020B0604020202020204" pitchFamily="34" charset="0"/>
              <a:buChar char="•"/>
              <a:defRPr sz="24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0761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21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1268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7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01775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2282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02790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03297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03804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04311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Выявление, анализ и оценка коррупционных рисков;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Мониторинг исполнения антикоррупционной комплаенс-программы 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компании;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Соблюдение кодекса 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этики сотрудников организации;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благонадежности третьих лиц, 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партнёров, контрагентов 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поставщиков;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Урегулирование конфликта 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интересов;</a:t>
            </a:r>
            <a:endParaRPr lang="ru-RU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информирования, включая горячую линию, о нарушениях кодекса этики и антикоррупционных ограничений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дисциплинарных наказаний за нарушение комплаенс 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политик;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тренингов по противодействию коррупции для руководства и сотрудников 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организации.</a:t>
            </a:r>
            <a:endParaRPr lang="ru-RU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2400" dirty="0"/>
          </a:p>
        </p:txBody>
      </p:sp>
      <p:pic>
        <p:nvPicPr>
          <p:cNvPr id="20" name="Picture 2" descr="Ответственность руководителей и персонала. Статья. Все Тренинги .ру">
            <a:extLst>
              <a:ext uri="{FF2B5EF4-FFF2-40B4-BE49-F238E27FC236}">
                <a16:creationId xmlns:a16="http://schemas.microsoft.com/office/drawing/2014/main" id="{7A43FA2C-85F3-4C7E-B36F-DA89FC1180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8" r="3" b="3"/>
          <a:stretch/>
        </p:blipFill>
        <p:spPr bwMode="auto">
          <a:xfrm>
            <a:off x="158750" y="2940050"/>
            <a:ext cx="29718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729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A90C26-D439-4DD0-8C9A-BFF53475C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21"/>
            <a:ext cx="3263769" cy="755437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50AEDCD-C56E-46BB-B0C8-6E502A453DD9}"/>
              </a:ext>
            </a:extLst>
          </p:cNvPr>
          <p:cNvSpPr/>
          <p:nvPr/>
        </p:nvSpPr>
        <p:spPr>
          <a:xfrm>
            <a:off x="8312150" y="0"/>
            <a:ext cx="2004300" cy="108000"/>
          </a:xfrm>
          <a:prstGeom prst="rect">
            <a:avLst/>
          </a:prstGeom>
          <a:solidFill>
            <a:srgbClr val="0772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3A083BE-A5BD-49C0-9032-DE3FE8C3BCCD}"/>
              </a:ext>
            </a:extLst>
          </p:cNvPr>
          <p:cNvCxnSpPr>
            <a:cxnSpLocks/>
          </p:cNvCxnSpPr>
          <p:nvPr/>
        </p:nvCxnSpPr>
        <p:spPr>
          <a:xfrm>
            <a:off x="4578350" y="7359650"/>
            <a:ext cx="5148000" cy="0"/>
          </a:xfrm>
          <a:prstGeom prst="line">
            <a:avLst/>
          </a:prstGeom>
          <a:ln w="22225">
            <a:solidFill>
              <a:srgbClr val="0971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C6CBBAD-3F34-4BC8-B81A-0D6758289F27}"/>
              </a:ext>
            </a:extLst>
          </p:cNvPr>
          <p:cNvSpPr/>
          <p:nvPr/>
        </p:nvSpPr>
        <p:spPr>
          <a:xfrm>
            <a:off x="158750" y="2589531"/>
            <a:ext cx="755188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3DE913-2D6A-434A-9A0A-5569CCAC8C5A}"/>
              </a:ext>
            </a:extLst>
          </p:cNvPr>
          <p:cNvSpPr txBox="1"/>
          <p:nvPr/>
        </p:nvSpPr>
        <p:spPr>
          <a:xfrm>
            <a:off x="82550" y="1111250"/>
            <a:ext cx="29984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ЭТИЧЕСКОЕ ПОВЕДЕНИЕ</a:t>
            </a:r>
            <a:endParaRPr lang="ru-RU" sz="2000" b="1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ru-KZ" sz="20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BA97D028-685A-44F8-BA68-AEFE465DB32A}"/>
              </a:ext>
            </a:extLst>
          </p:cNvPr>
          <p:cNvSpPr txBox="1">
            <a:spLocks/>
          </p:cNvSpPr>
          <p:nvPr/>
        </p:nvSpPr>
        <p:spPr>
          <a:xfrm>
            <a:off x="3511550" y="273050"/>
            <a:ext cx="6934200" cy="6826329"/>
          </a:xfrm>
          <a:prstGeom prst="rect">
            <a:avLst/>
          </a:prstGeom>
        </p:spPr>
        <p:txBody>
          <a:bodyPr anchor="t">
            <a:noAutofit/>
          </a:bodyPr>
          <a:lstStyle>
            <a:lvl1pPr marL="200254" indent="-200254" algn="l" defTabSz="801014" rtl="0" eaLnBrk="1" latinLnBrk="0" hangingPunct="1">
              <a:lnSpc>
                <a:spcPct val="90000"/>
              </a:lnSpc>
              <a:spcBef>
                <a:spcPts val="876"/>
              </a:spcBef>
              <a:buFont typeface="Arial" panose="020B0604020202020204" pitchFamily="34" charset="0"/>
              <a:buChar char="•"/>
              <a:defRPr sz="24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0761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21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1268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7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01775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2282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02790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03297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03804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04311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общении с клиентами, коллегами и другими заинтересованными сторонами следует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Излагать 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свои мысли в корректной и убедительной форме;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Выслушивать 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вопросы собеседника внимательно, не перебивая говорящего,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Проявлять 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доброжелательность и уважение к собеседнику;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Давать 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исчерпывающие консультации и информировать клиентов о возможных рисках;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Относиться 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почтительно к людям старшего возраста, ветеранам, инвалидам, оказывать им необходимую помощь.</a:t>
            </a:r>
          </a:p>
          <a:p>
            <a:pPr marL="0" indent="0" algn="just">
              <a:buNone/>
            </a:pP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Поведение вне организации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Работники компании должны 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стараться не допускать случаев безнравственного поведения, оскорбления человеческого достоинства, нарушения законодательства, посягательства на порядок и безопасность окружающих. </a:t>
            </a:r>
            <a:endParaRPr lang="ru-RU" sz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Поведение 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одного индивидуума может оказывать влияние на восприятие организационной культуры </a:t>
            </a:r>
            <a: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компании.</a:t>
            </a:r>
          </a:p>
          <a:p>
            <a:pPr marL="0" indent="0" algn="just">
              <a:buNone/>
            </a:pP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Поведение в 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коллективе</a:t>
            </a:r>
          </a:p>
          <a:p>
            <a:pPr marL="0" indent="0" algn="just">
              <a:buNone/>
            </a:pPr>
            <a: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Работники 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должны стремиться при исполнении своих обязанностей следовать следующим правилам: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Пресекать 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либо принимать меры по недопущению нарушения норм этики со стороны своих </a:t>
            </a:r>
            <a: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коллег;</a:t>
            </a:r>
            <a:endPara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Воздерживаться от обсуждения личных и профессиональных качеств коллег, порочащих их честь и достоинство в коллективе;</a:t>
            </a:r>
          </a:p>
          <a:p>
            <a:pPr algn="just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допускать действий (бездействия), препятствующих выполнению коллегами их обязанностей.</a:t>
            </a:r>
          </a:p>
          <a:p>
            <a:pPr marL="0" indent="0" algn="just">
              <a:buNone/>
            </a:pPr>
            <a:r>
              <a:rPr lang="kk-KZ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Важной </a:t>
            </a:r>
            <a:r>
              <a:rPr lang="kk-KZ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составной частью отношений внутри коллектива являются взаимоотношения в системе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«руководитель  –  подчиненный</a:t>
            </a:r>
            <a:r>
              <a:rPr lang="kk-KZ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</a:p>
          <a:p>
            <a:pPr marL="0" indent="0">
              <a:buNone/>
            </a:pP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Правомерное использование вверенных ресурсов </a:t>
            </a:r>
            <a:endParaRPr lang="kk-KZ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Работники компании </a:t>
            </a:r>
            <a:r>
              <a:rPr lang="en-US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должны </a:t>
            </a:r>
            <a:r>
              <a:rPr lang="en-US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стремиться к обеспечению сохранности активов и бережному отношению </a:t>
            </a:r>
            <a: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</a:t>
            </a:r>
            <a:r>
              <a:rPr lang="en-US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материально-технически</a:t>
            </a:r>
            <a: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en-US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ресурсам </a:t>
            </a:r>
            <a:r>
              <a:rPr lang="en-US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имущество, транспорт, оборудование, канцелярские принадлежности и т.д.), вверенных им для выполнения своих обязанностей.</a:t>
            </a:r>
          </a:p>
          <a:p>
            <a:pPr algn="just"/>
            <a:endPara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5" descr="Что лучше: коллектив или команда?">
            <a:extLst>
              <a:ext uri="{FF2B5EF4-FFF2-40B4-BE49-F238E27FC236}">
                <a16:creationId xmlns:a16="http://schemas.microsoft.com/office/drawing/2014/main" id="{FD41EB02-06FC-4D8C-A5E6-3A0101400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2757" y="3134298"/>
            <a:ext cx="2898254" cy="1290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F3DE913-2D6A-434A-9A0A-5569CCAC8C5A}"/>
              </a:ext>
            </a:extLst>
          </p:cNvPr>
          <p:cNvSpPr txBox="1"/>
          <p:nvPr/>
        </p:nvSpPr>
        <p:spPr>
          <a:xfrm>
            <a:off x="184150" y="4974747"/>
            <a:ext cx="299846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ОСНОВНЫЕ ПРИНЦИПЫ</a:t>
            </a:r>
            <a:endParaRPr lang="ru-RU" sz="1400" b="1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ru-KZ" sz="20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6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A90C26-D439-4DD0-8C9A-BFF53475C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21"/>
            <a:ext cx="3263769" cy="755437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50AEDCD-C56E-46BB-B0C8-6E502A453DD9}"/>
              </a:ext>
            </a:extLst>
          </p:cNvPr>
          <p:cNvSpPr/>
          <p:nvPr/>
        </p:nvSpPr>
        <p:spPr>
          <a:xfrm>
            <a:off x="8312150" y="0"/>
            <a:ext cx="2004300" cy="108000"/>
          </a:xfrm>
          <a:prstGeom prst="rect">
            <a:avLst/>
          </a:prstGeom>
          <a:solidFill>
            <a:srgbClr val="0772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3A083BE-A5BD-49C0-9032-DE3FE8C3BCCD}"/>
              </a:ext>
            </a:extLst>
          </p:cNvPr>
          <p:cNvCxnSpPr>
            <a:cxnSpLocks/>
          </p:cNvCxnSpPr>
          <p:nvPr/>
        </p:nvCxnSpPr>
        <p:spPr>
          <a:xfrm>
            <a:off x="4546600" y="7131050"/>
            <a:ext cx="5148000" cy="0"/>
          </a:xfrm>
          <a:prstGeom prst="line">
            <a:avLst/>
          </a:prstGeom>
          <a:ln w="22225">
            <a:solidFill>
              <a:srgbClr val="0971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F3DE913-2D6A-434A-9A0A-5569CCAC8C5A}"/>
              </a:ext>
            </a:extLst>
          </p:cNvPr>
          <p:cNvSpPr txBox="1"/>
          <p:nvPr/>
        </p:nvSpPr>
        <p:spPr>
          <a:xfrm>
            <a:off x="566397" y="501650"/>
            <a:ext cx="299846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ПУБЛИЧНОЕ ВЫСТУПЛЕНИ И ОТНШЕНИЕ СО СМИ</a:t>
            </a:r>
            <a:endParaRPr lang="ru-RU" sz="2000" b="1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ru-KZ" sz="20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pic>
        <p:nvPicPr>
          <p:cNvPr id="12" name="Picture 2" descr="Тренинг презентации “Навыки публичного выступления” | Технология тренинга">
            <a:extLst>
              <a:ext uri="{FF2B5EF4-FFF2-40B4-BE49-F238E27FC236}">
                <a16:creationId xmlns:a16="http://schemas.microsoft.com/office/drawing/2014/main" id="{0F65B159-6C57-4213-891A-7573C0F762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8" r="12403"/>
          <a:stretch/>
        </p:blipFill>
        <p:spPr bwMode="auto">
          <a:xfrm>
            <a:off x="634071" y="2025650"/>
            <a:ext cx="6108347" cy="433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7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489730" y="774303"/>
            <a:ext cx="6190967" cy="6007894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7" dirty="0"/>
          </a:p>
        </p:txBody>
      </p:sp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AED1FE5B-A257-4747-8673-98F90DA157EB}"/>
              </a:ext>
            </a:extLst>
          </p:cNvPr>
          <p:cNvSpPr txBox="1">
            <a:spLocks/>
          </p:cNvSpPr>
          <p:nvPr/>
        </p:nvSpPr>
        <p:spPr>
          <a:xfrm>
            <a:off x="6953684" y="1986442"/>
            <a:ext cx="3528447" cy="39243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00254" indent="-200254" algn="l" defTabSz="801014" rtl="0" eaLnBrk="1" latinLnBrk="0" hangingPunct="1">
              <a:lnSpc>
                <a:spcPct val="90000"/>
              </a:lnSpc>
              <a:spcBef>
                <a:spcPts val="876"/>
              </a:spcBef>
              <a:buFont typeface="Arial" panose="020B0604020202020204" pitchFamily="34" charset="0"/>
              <a:buChar char="•"/>
              <a:defRPr sz="24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0761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21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1268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7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01775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2282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02790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03297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03804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04311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Сотрудникам 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следует публично выражать свое мнение от имени организации, если оно:</a:t>
            </a:r>
          </a:p>
          <a:p>
            <a: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соответствует основным направлениям политики </a:t>
            </a:r>
            <a: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</a:t>
            </a:r>
            <a:endParaRPr lang="ru-RU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раскрывает информацию, которая относится к корпоративной </a:t>
            </a:r>
            <a: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тайне</a:t>
            </a:r>
            <a:endParaRPr lang="ru-RU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содержит неэтичные </a:t>
            </a:r>
            <a: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высказывания</a:t>
            </a:r>
            <a:endParaRPr lang="ru-RU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AED1FE5B-A257-4747-8673-98F90DA157EB}"/>
              </a:ext>
            </a:extLst>
          </p:cNvPr>
          <p:cNvSpPr txBox="1">
            <a:spLocks/>
          </p:cNvSpPr>
          <p:nvPr/>
        </p:nvSpPr>
        <p:spPr>
          <a:xfrm>
            <a:off x="3429919" y="535467"/>
            <a:ext cx="6886531" cy="1410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00254" indent="-200254" algn="l" defTabSz="801014" rtl="0" eaLnBrk="1" latinLnBrk="0" hangingPunct="1">
              <a:lnSpc>
                <a:spcPct val="90000"/>
              </a:lnSpc>
              <a:spcBef>
                <a:spcPts val="876"/>
              </a:spcBef>
              <a:buFont typeface="Arial" panose="020B0604020202020204" pitchFamily="34" charset="0"/>
              <a:buChar char="•"/>
              <a:defRPr sz="24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0761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21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1268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7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01775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2282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02790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03297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03804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04311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kk-K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Совещания, презентации, брифинги, конференции, доведение до подчиненных новой информации, доклад или отчет – все это можно объединить в одно понятие – ИНСТРУМЕНТЫ </a:t>
            </a:r>
            <a:r>
              <a:rPr lang="kk-KZ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БИЗНЕС-КОММУНИКАЦИИ</a:t>
            </a:r>
            <a:endParaRPr lang="kk-KZ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kk-KZ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kk-KZ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kk-KZ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3DE913-2D6A-434A-9A0A-5569CCAC8C5A}"/>
              </a:ext>
            </a:extLst>
          </p:cNvPr>
          <p:cNvSpPr txBox="1"/>
          <p:nvPr/>
        </p:nvSpPr>
        <p:spPr>
          <a:xfrm>
            <a:off x="132653" y="6851686"/>
            <a:ext cx="299846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ОСНОВНЫЕ ПРИНЦИПЫ</a:t>
            </a:r>
            <a:endParaRPr lang="ru-RU" sz="1400" b="1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ru-KZ" sz="20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32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A90C26-D439-4DD0-8C9A-BFF53475C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21"/>
            <a:ext cx="3263769" cy="755437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50AEDCD-C56E-46BB-B0C8-6E502A453DD9}"/>
              </a:ext>
            </a:extLst>
          </p:cNvPr>
          <p:cNvSpPr/>
          <p:nvPr/>
        </p:nvSpPr>
        <p:spPr>
          <a:xfrm>
            <a:off x="8312150" y="0"/>
            <a:ext cx="2004300" cy="108000"/>
          </a:xfrm>
          <a:prstGeom prst="rect">
            <a:avLst/>
          </a:prstGeom>
          <a:solidFill>
            <a:srgbClr val="0772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3A083BE-A5BD-49C0-9032-DE3FE8C3BCCD}"/>
              </a:ext>
            </a:extLst>
          </p:cNvPr>
          <p:cNvCxnSpPr>
            <a:cxnSpLocks/>
          </p:cNvCxnSpPr>
          <p:nvPr/>
        </p:nvCxnSpPr>
        <p:spPr>
          <a:xfrm>
            <a:off x="4578350" y="7283450"/>
            <a:ext cx="5148000" cy="0"/>
          </a:xfrm>
          <a:prstGeom prst="line">
            <a:avLst/>
          </a:prstGeom>
          <a:ln w="22225">
            <a:solidFill>
              <a:srgbClr val="0971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F3DE913-2D6A-434A-9A0A-5569CCAC8C5A}"/>
              </a:ext>
            </a:extLst>
          </p:cNvPr>
          <p:cNvSpPr txBox="1"/>
          <p:nvPr/>
        </p:nvSpPr>
        <p:spPr>
          <a:xfrm>
            <a:off x="358631" y="391754"/>
            <a:ext cx="29984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ЭТИКА РУКОВОДИТЕЛЯ</a:t>
            </a:r>
            <a:endParaRPr lang="ru-RU" sz="2000" b="1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ru-KZ" sz="20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73B4A8AE-BBAE-4CF3-90CE-A7CDEB0C25EA}"/>
              </a:ext>
            </a:extLst>
          </p:cNvPr>
          <p:cNvSpPr txBox="1">
            <a:spLocks/>
          </p:cNvSpPr>
          <p:nvPr/>
        </p:nvSpPr>
        <p:spPr>
          <a:xfrm>
            <a:off x="5797550" y="1822450"/>
            <a:ext cx="4518900" cy="479109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00254" indent="-200254" algn="l" defTabSz="801014" rtl="0" eaLnBrk="1" latinLnBrk="0" hangingPunct="1">
              <a:lnSpc>
                <a:spcPct val="90000"/>
              </a:lnSpc>
              <a:spcBef>
                <a:spcPts val="876"/>
              </a:spcBef>
              <a:buFont typeface="Arial" panose="020B0604020202020204" pitchFamily="34" charset="0"/>
              <a:buChar char="•"/>
              <a:defRPr sz="2453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00761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2102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01268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752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401775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02282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02790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603297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003804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404311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kk-KZ" sz="18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kk-KZ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</a:t>
            </a:r>
            <a:r>
              <a:rPr lang="kk-KZ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взаимодействии с подчиненными руководителю следует придерживаться следующих правил</a:t>
            </a:r>
            <a:r>
              <a:rPr lang="kk-KZ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ru-RU" sz="18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kk-KZ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проявлять </a:t>
            </a:r>
            <a:r>
              <a:rPr lang="kk-KZ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интерес к работникам, быть внимательным к </a:t>
            </a:r>
            <a:r>
              <a:rPr lang="kk-KZ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ним</a:t>
            </a:r>
          </a:p>
          <a:p>
            <a:pPr>
              <a:spcBef>
                <a:spcPts val="0"/>
              </a:spcBef>
            </a:pPr>
            <a:endParaRPr lang="ru-RU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kk-KZ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уметь правильно давать указания;</a:t>
            </a:r>
            <a:endParaRPr lang="ru-RU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kk-KZ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поддерживать инициативу и творческий подход к </a:t>
            </a:r>
            <a:r>
              <a:rPr lang="kk-KZ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делу</a:t>
            </a:r>
          </a:p>
          <a:p>
            <a:pPr>
              <a:spcBef>
                <a:spcPts val="0"/>
              </a:spcBef>
            </a:pPr>
            <a:endParaRPr lang="ru-RU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kk-KZ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соблюдать правила делового </a:t>
            </a:r>
            <a:r>
              <a:rPr lang="kk-KZ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этикета</a:t>
            </a:r>
          </a:p>
          <a:p>
            <a:pPr>
              <a:spcBef>
                <a:spcPts val="0"/>
              </a:spcBef>
            </a:pPr>
            <a:endParaRPr lang="ru-RU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kk-KZ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принимать меры по профилактике этических нарушений в </a:t>
            </a:r>
            <a:r>
              <a:rPr lang="kk-KZ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коллективе</a:t>
            </a:r>
            <a:endParaRPr lang="ru-RU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1800" dirty="0"/>
          </a:p>
        </p:txBody>
      </p:sp>
      <p:pic>
        <p:nvPicPr>
          <p:cNvPr id="10" name="Picture 2" descr="Харизма лидера — что это такое">
            <a:extLst>
              <a:ext uri="{FF2B5EF4-FFF2-40B4-BE49-F238E27FC236}">
                <a16:creationId xmlns:a16="http://schemas.microsoft.com/office/drawing/2014/main" id="{6E45DFEC-609C-4135-9810-656A7BD2DB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4" r="7918" b="-2"/>
          <a:stretch/>
        </p:blipFill>
        <p:spPr bwMode="auto">
          <a:xfrm>
            <a:off x="615950" y="1797050"/>
            <a:ext cx="4805616" cy="4791095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50415" y="196850"/>
            <a:ext cx="672499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Соблюдение этических норм в организациях во многом зависит от авторитета руководителя. </a:t>
            </a:r>
          </a:p>
          <a:p>
            <a:pPr algn="just"/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Важно, чтобы руководитель проводил разъяснительную работу по соблюдению правил этического поведения среди своих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подчиненных 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личным поведением подавал пример добропорядочности, честности и беспристрастности.</a:t>
            </a:r>
          </a:p>
        </p:txBody>
      </p:sp>
    </p:spTree>
    <p:extLst>
      <p:ext uri="{BB962C8B-B14F-4D97-AF65-F5344CB8AC3E}">
        <p14:creationId xmlns:p14="http://schemas.microsoft.com/office/powerpoint/2010/main" val="403123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A90C26-D439-4DD0-8C9A-BFF53475C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21"/>
            <a:ext cx="3263769" cy="755437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50AEDCD-C56E-46BB-B0C8-6E502A453DD9}"/>
              </a:ext>
            </a:extLst>
          </p:cNvPr>
          <p:cNvSpPr/>
          <p:nvPr/>
        </p:nvSpPr>
        <p:spPr>
          <a:xfrm>
            <a:off x="8312150" y="0"/>
            <a:ext cx="2004300" cy="108000"/>
          </a:xfrm>
          <a:prstGeom prst="rect">
            <a:avLst/>
          </a:prstGeom>
          <a:solidFill>
            <a:srgbClr val="0772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3A083BE-A5BD-49C0-9032-DE3FE8C3BCCD}"/>
              </a:ext>
            </a:extLst>
          </p:cNvPr>
          <p:cNvCxnSpPr>
            <a:cxnSpLocks/>
          </p:cNvCxnSpPr>
          <p:nvPr/>
        </p:nvCxnSpPr>
        <p:spPr>
          <a:xfrm>
            <a:off x="4578350" y="7283450"/>
            <a:ext cx="5148000" cy="0"/>
          </a:xfrm>
          <a:prstGeom prst="line">
            <a:avLst/>
          </a:prstGeom>
          <a:ln w="22225">
            <a:solidFill>
              <a:srgbClr val="0971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C6CBBAD-3F34-4BC8-B81A-0D6758289F27}"/>
              </a:ext>
            </a:extLst>
          </p:cNvPr>
          <p:cNvSpPr/>
          <p:nvPr/>
        </p:nvSpPr>
        <p:spPr>
          <a:xfrm>
            <a:off x="158750" y="2589531"/>
            <a:ext cx="755188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3DE913-2D6A-434A-9A0A-5569CCAC8C5A}"/>
              </a:ext>
            </a:extLst>
          </p:cNvPr>
          <p:cNvSpPr txBox="1"/>
          <p:nvPr/>
        </p:nvSpPr>
        <p:spPr>
          <a:xfrm>
            <a:off x="82551" y="1111250"/>
            <a:ext cx="2971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КОНФЛИКТ ИНТЕРЕСОВ</a:t>
            </a:r>
            <a:endParaRPr lang="ru-RU" sz="2000" b="1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ru-KZ" sz="20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1F0E7B22-F47C-44F0-8AF4-A56CEC102262}"/>
              </a:ext>
            </a:extLst>
          </p:cNvPr>
          <p:cNvSpPr txBox="1">
            <a:spLocks/>
          </p:cNvSpPr>
          <p:nvPr/>
        </p:nvSpPr>
        <p:spPr>
          <a:xfrm>
            <a:off x="3587750" y="152400"/>
            <a:ext cx="7010400" cy="71310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00254" indent="-200254" algn="l" defTabSz="801014" rtl="0" eaLnBrk="1" latinLnBrk="0" hangingPunct="1">
              <a:lnSpc>
                <a:spcPct val="90000"/>
              </a:lnSpc>
              <a:spcBef>
                <a:spcPts val="876"/>
              </a:spcBef>
              <a:buFont typeface="Arial" panose="020B0604020202020204" pitchFamily="34" charset="0"/>
              <a:buChar char="•"/>
              <a:defRPr sz="24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0761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21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1268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7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01775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2282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02790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03297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03804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04311" indent="-200254" algn="l" defTabSz="801014" rtl="0" eaLnBrk="1" latinLnBrk="0" hangingPunct="1">
              <a:lnSpc>
                <a:spcPct val="90000"/>
              </a:lnSpc>
              <a:spcBef>
                <a:spcPts val="438"/>
              </a:spcBef>
              <a:buFont typeface="Arial" panose="020B0604020202020204" pitchFamily="34" charset="0"/>
              <a:buChar char="•"/>
              <a:defRPr sz="15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 конфликтом интересов подразумевается ситуация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которой личная выгода работника компании влияет на его профессиональные действия и наносит ущерб интересам компании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8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«Столкновение </a:t>
            </a:r>
            <a:r>
              <a:rPr lang="ru-RU" sz="18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личных интересов и интересов </a:t>
            </a:r>
            <a:r>
              <a:rPr lang="ru-RU" sz="18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компании»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может быть связано </a:t>
            </a:r>
            <a: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с 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выбором </a:t>
            </a:r>
            <a: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контрагента, так и приемом 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нового сотрудника среди родственников </a:t>
            </a:r>
            <a: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и/или 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партнеров, предоставление им доступа к корпоративной </a:t>
            </a:r>
            <a: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тайне и т.п.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виды:</a:t>
            </a:r>
            <a:endParaRPr lang="ru-RU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Tx/>
              <a:buChar char="-"/>
            </a:pPr>
            <a:r>
              <a:rPr lang="ru-RU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Выполнение функции работника и должностного лица</a:t>
            </a:r>
          </a:p>
          <a:p>
            <a:pPr algn="just">
              <a:buFontTx/>
              <a:buChar char="-"/>
            </a:pPr>
            <a:r>
              <a:rPr lang="ru-RU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Совместная работ</a:t>
            </a:r>
            <a:r>
              <a:rPr lang="ru-RU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близких родственников</a:t>
            </a:r>
          </a:p>
          <a:p>
            <a:pPr algn="just">
              <a:buFontTx/>
              <a:buChar char="-"/>
            </a:pPr>
            <a:r>
              <a:rPr lang="ru-RU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Взаимодействие с политически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значимыми лицами</a:t>
            </a:r>
          </a:p>
          <a:p>
            <a:pPr algn="just">
              <a:buFontTx/>
              <a:buChar char="-"/>
            </a:pPr>
            <a:r>
              <a:rPr lang="ru-RU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Трудовая активность и деловая этика  </a:t>
            </a:r>
          </a:p>
          <a:p>
            <a:pPr algn="just">
              <a:buFontTx/>
              <a:buChar char="-"/>
            </a:pPr>
            <a:r>
              <a:rPr lang="ru-RU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Конфликт интересов в тендерных процедурах</a:t>
            </a:r>
            <a:r>
              <a:rPr lang="ru-RU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(лоббирование интересов)</a:t>
            </a:r>
          </a:p>
          <a:p>
            <a:pPr algn="just">
              <a:buFontTx/>
              <a:buChar char="-"/>
            </a:pPr>
            <a:r>
              <a:rPr lang="ru-RU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Превышение должностных полномочий и/или пренебрежение должностными обязанностями </a:t>
            </a:r>
          </a:p>
          <a:p>
            <a:pPr algn="just">
              <a:buFontTx/>
              <a:buChar char="-"/>
            </a:pPr>
            <a:r>
              <a:rPr lang="ru-RU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Использование инсайдерской информации в личных целях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ru-RU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8" descr="Президент Кыргызстана подписал согласованный вариант Закона «О конфликте  интересов» — K-News">
            <a:extLst>
              <a:ext uri="{FF2B5EF4-FFF2-40B4-BE49-F238E27FC236}">
                <a16:creationId xmlns:a16="http://schemas.microsoft.com/office/drawing/2014/main" id="{F2E88CCE-B0A5-4635-8835-B5127E43D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114" y="3533953"/>
            <a:ext cx="3139540" cy="1561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694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A90C26-D439-4DD0-8C9A-BFF53475C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21"/>
            <a:ext cx="3263769" cy="755437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50AEDCD-C56E-46BB-B0C8-6E502A453DD9}"/>
              </a:ext>
            </a:extLst>
          </p:cNvPr>
          <p:cNvSpPr/>
          <p:nvPr/>
        </p:nvSpPr>
        <p:spPr>
          <a:xfrm>
            <a:off x="8312150" y="0"/>
            <a:ext cx="2004300" cy="108000"/>
          </a:xfrm>
          <a:prstGeom prst="rect">
            <a:avLst/>
          </a:prstGeom>
          <a:solidFill>
            <a:srgbClr val="0772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3A083BE-A5BD-49C0-9032-DE3FE8C3BCCD}"/>
              </a:ext>
            </a:extLst>
          </p:cNvPr>
          <p:cNvCxnSpPr>
            <a:cxnSpLocks/>
          </p:cNvCxnSpPr>
          <p:nvPr/>
        </p:nvCxnSpPr>
        <p:spPr>
          <a:xfrm>
            <a:off x="4578350" y="7054850"/>
            <a:ext cx="5148000" cy="0"/>
          </a:xfrm>
          <a:prstGeom prst="line">
            <a:avLst/>
          </a:prstGeom>
          <a:ln w="22225">
            <a:solidFill>
              <a:srgbClr val="0971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C6CBBAD-3F34-4BC8-B81A-0D6758289F27}"/>
              </a:ext>
            </a:extLst>
          </p:cNvPr>
          <p:cNvSpPr/>
          <p:nvPr/>
        </p:nvSpPr>
        <p:spPr>
          <a:xfrm>
            <a:off x="158750" y="2589531"/>
            <a:ext cx="755188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3DE913-2D6A-434A-9A0A-5569CCAC8C5A}"/>
              </a:ext>
            </a:extLst>
          </p:cNvPr>
          <p:cNvSpPr txBox="1"/>
          <p:nvPr/>
        </p:nvSpPr>
        <p:spPr>
          <a:xfrm>
            <a:off x="82550" y="1111250"/>
            <a:ext cx="32607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Какие бывают основные комплаенс риски?</a:t>
            </a:r>
            <a:endParaRPr lang="ru-RU" sz="2000" b="1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ru-KZ" sz="20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63950" y="754964"/>
            <a:ext cx="6652500" cy="5957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Операционные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несоблюдение работниками или органами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управления (менеджмент) 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внутренних нормативных политик и правил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компании, 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повлекшее за собой убытки или технические ошибки. Операционные риски могут зависеть от деятельности сотрудников либо наступать при форс-мажорных обстоятельствах. 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Правовые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нарушения законодательства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РК, 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приводящие к разбирательствам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государственными контролирующими органами. 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Катализатором для них может стать не только человеческий фактор, но и объективные пробелы в правовой системе. 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Репутационные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потеря деловой репутации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из-за 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публикации негативной информации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компании или ее работниках 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СМИ или других источниках.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Такие 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риски могут быть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глобальными и влиять  на работу предприятия, корпоративными, влияющими 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деятельность акционеров или локальными, сказывающимися 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определенном сотруднике или группе лиц в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организации. 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Поведенческие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мошенничество, отмывание доходов, легализация денег, полученных преступным путем, злоупотребление должностными полномочиями, коррупция, конфликт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интересов.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Регламентные: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несоблюдение принятых государственных законов, стандартов отрасли, норм корпоративного поведения, требований санкций, правил деятельности на рынке ценных бумаг, политики информационной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безопасности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т.п.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Гражданско-правовые: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нарушение регламента взаимодействия с клиентами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партнерами, контрагентами и 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следствие, потеря их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лояльности и рынков сбыта продукции, финансовые потери и т.д.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Комплаенс-риски: виды, управление и контроль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" y="3366550"/>
            <a:ext cx="3060905" cy="185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974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A90C26-D439-4DD0-8C9A-BFF53475C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121"/>
            <a:ext cx="2673350" cy="755437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50AEDCD-C56E-46BB-B0C8-6E502A453DD9}"/>
              </a:ext>
            </a:extLst>
          </p:cNvPr>
          <p:cNvSpPr/>
          <p:nvPr/>
        </p:nvSpPr>
        <p:spPr>
          <a:xfrm>
            <a:off x="8312150" y="0"/>
            <a:ext cx="2004300" cy="108000"/>
          </a:xfrm>
          <a:prstGeom prst="rect">
            <a:avLst/>
          </a:prstGeom>
          <a:solidFill>
            <a:srgbClr val="0772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3A083BE-A5BD-49C0-9032-DE3FE8C3BCCD}"/>
              </a:ext>
            </a:extLst>
          </p:cNvPr>
          <p:cNvCxnSpPr>
            <a:cxnSpLocks/>
          </p:cNvCxnSpPr>
          <p:nvPr/>
        </p:nvCxnSpPr>
        <p:spPr>
          <a:xfrm>
            <a:off x="4273550" y="7359650"/>
            <a:ext cx="5148000" cy="0"/>
          </a:xfrm>
          <a:prstGeom prst="line">
            <a:avLst/>
          </a:prstGeom>
          <a:ln w="22225">
            <a:solidFill>
              <a:srgbClr val="0971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C6CBBAD-3F34-4BC8-B81A-0D6758289F27}"/>
              </a:ext>
            </a:extLst>
          </p:cNvPr>
          <p:cNvSpPr/>
          <p:nvPr/>
        </p:nvSpPr>
        <p:spPr>
          <a:xfrm>
            <a:off x="158750" y="3092450"/>
            <a:ext cx="755188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3DE913-2D6A-434A-9A0A-5569CCAC8C5A}"/>
              </a:ext>
            </a:extLst>
          </p:cNvPr>
          <p:cNvSpPr txBox="1"/>
          <p:nvPr/>
        </p:nvSpPr>
        <p:spPr>
          <a:xfrm>
            <a:off x="3045" y="806450"/>
            <a:ext cx="251790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Чем отличается Служба комплаенс от Службы внутреннего аудита и Службы корпоративной безопасности?</a:t>
            </a:r>
            <a:endParaRPr lang="ru-RU" sz="1600" b="1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ru-KZ" sz="16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75601"/>
              </p:ext>
            </p:extLst>
          </p:nvPr>
        </p:nvGraphicFramePr>
        <p:xfrm>
          <a:off x="2749550" y="501650"/>
          <a:ext cx="7848601" cy="661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050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Подчиненность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Функциональность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Основные задачи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Интеграция в бизнес-процесс компании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8010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Служба корпоративной безопасности</a:t>
                      </a:r>
                    </a:p>
                    <a:p>
                      <a:endParaRPr lang="ru-RU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Правлению Общества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Исполнительный орган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8010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Проведение служебных расследований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Выявление, предупреждение и предотвращение, а также пресечение действий, которые могут причинить ущерб предприятию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1)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Интегрированы в процесс ежедневной  деятельности компании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2) Проведение проверок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по уже свершившимся фактам 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(прошедшее время)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Служба внутреннего аудита</a:t>
                      </a:r>
                      <a:endParaRPr lang="ru-RU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1" kern="12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Совету директоров Общества</a:t>
                      </a:r>
                      <a:endParaRPr lang="ru-RU" sz="1000" b="1" kern="12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1" kern="12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Контрольно-ревизионный</a:t>
                      </a:r>
                      <a:r>
                        <a:rPr lang="ru-RU" sz="1000" b="1" kern="1200" baseline="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орган</a:t>
                      </a:r>
                      <a:endParaRPr lang="ru-RU" sz="1000" b="1" kern="1200" dirty="0" smtClean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Проведение внутреннего аудита</a:t>
                      </a:r>
                      <a:r>
                        <a:rPr lang="ru-RU" sz="10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ФХД с целью: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оценки надежности и</a:t>
                      </a:r>
                      <a:r>
                        <a:rPr lang="ru-RU" sz="10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эффективности системы внутреннего контроля в компании;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оценки совершенствования процесса корпоративного управления;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оценки рациональности и эффективности использования ресурсов компании и применяемых методов (способов) обеспечения сохранности имущества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010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1) Не интегрированы в процесс ежедневной  деятельности компании</a:t>
                      </a:r>
                    </a:p>
                    <a:p>
                      <a:pPr marL="0" marR="0" indent="0" algn="l" defTabSz="8010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2) Проведение проверок</a:t>
                      </a:r>
                      <a:r>
                        <a:rPr lang="ru-RU" sz="10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по уже свершившимся фактам </a:t>
                      </a:r>
                      <a:r>
                        <a:rPr lang="ru-RU" sz="1000" b="1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(прошедшее время)</a:t>
                      </a:r>
                      <a:endParaRPr lang="ru-RU" sz="1000" b="1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ru-RU" sz="1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Служба комплаенс</a:t>
                      </a:r>
                      <a:endParaRPr lang="ru-RU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1" kern="12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Совету директоров Общества</a:t>
                      </a:r>
                      <a:endParaRPr lang="ru-RU" sz="1000" b="1" kern="12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010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Контрольно-ревизионный</a:t>
                      </a:r>
                      <a:r>
                        <a:rPr lang="ru-RU" sz="1000" b="1" kern="1200" baseline="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орган</a:t>
                      </a:r>
                      <a:endParaRPr lang="ru-RU" sz="1000" b="1" kern="1200" dirty="0" smtClean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ru-RU" sz="1000" b="1" kern="1200" dirty="0" smtClean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Проведение оценки комплаенс рисков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Проведение проверки третьих лиц на благонадёжность;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Проведение мониторинга коррупционных рисков;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Проведение ВАКР;</a:t>
                      </a:r>
                    </a:p>
                    <a:p>
                      <a:pPr marL="171450" marR="0" indent="-171450" algn="l" defTabSz="8010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Проведение комплаенс проверок по </a:t>
                      </a:r>
                      <a:r>
                        <a:rPr lang="ru-RU" sz="10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вопросам носящим характер коррупционных действий (взятка, превышение служебных полномочий), лоббирования интересов, конфликта интересов</a:t>
                      </a:r>
                      <a:endParaRPr lang="ru-RU" sz="10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010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1)</a:t>
                      </a:r>
                      <a:r>
                        <a:rPr lang="ru-RU" sz="10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Интегрированы в процесс ежедневной  деятельности компании</a:t>
                      </a:r>
                    </a:p>
                    <a:p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2) Выявление</a:t>
                      </a:r>
                      <a:r>
                        <a:rPr lang="ru-RU" sz="100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потенциальных комплаенс рисков</a:t>
                      </a:r>
                    </a:p>
                    <a:p>
                      <a:r>
                        <a:rPr lang="ru-RU" sz="1000" b="1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(будущее время)</a:t>
                      </a:r>
                      <a:endParaRPr lang="ru-RU" sz="10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050" name="Picture 2" descr="Постер фильм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85" y="3625850"/>
            <a:ext cx="1901825" cy="264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903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До конца года «Самрук-Казына» выведет в частную собственность 64 объекта -  Аналитический интернет-журнал Власть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350" y="605341"/>
            <a:ext cx="1806659" cy="144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: скругленные углы 1">
            <a:extLst>
              <a:ext uri="{FF2B5EF4-FFF2-40B4-BE49-F238E27FC236}">
                <a16:creationId xmlns:a16="http://schemas.microsoft.com/office/drawing/2014/main" id="{04CDCDD5-193E-47D2-B6D4-D6BE1AF11552}"/>
              </a:ext>
            </a:extLst>
          </p:cNvPr>
          <p:cNvSpPr/>
          <p:nvPr/>
        </p:nvSpPr>
        <p:spPr>
          <a:xfrm>
            <a:off x="0" y="-13239"/>
            <a:ext cx="10680700" cy="514889"/>
          </a:xfrm>
          <a:prstGeom prst="roundRect">
            <a:avLst>
              <a:gd name="adj" fmla="val 0"/>
            </a:avLst>
          </a:prstGeom>
          <a:solidFill>
            <a:schemeClr val="accent1">
              <a:lumMod val="75000"/>
            </a:schemeClr>
          </a:solidFill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63"/>
              </a:spcBef>
            </a:pPr>
            <a:r>
              <a:rPr lang="kk-KZ" sz="2102" b="1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КУДА ОБРАЩАТЬСЯ?</a:t>
            </a:r>
            <a:endParaRPr lang="ru-RU" sz="2102" b="1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51700" y="2178050"/>
            <a:ext cx="6234241" cy="2554545"/>
          </a:xfrm>
          <a:prstGeom prst="rect">
            <a:avLst/>
          </a:prstGeom>
          <a:ln>
            <a:solidFill>
              <a:srgbClr val="FF99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rgbClr val="002060"/>
                </a:solidFill>
              </a:rPr>
              <a:t>Вы </a:t>
            </a:r>
            <a:r>
              <a:rPr lang="ru-RU" sz="2000" dirty="0">
                <a:solidFill>
                  <a:srgbClr val="002060"/>
                </a:solidFill>
              </a:rPr>
              <a:t>можете сообщить о любых нарушениях кодекса поведения, в том числе о фактах коррупции, дискриминации, неэтичного поведения и иных нарушениях</a:t>
            </a:r>
            <a:r>
              <a:rPr lang="ru-RU" sz="2000" dirty="0" smtClean="0">
                <a:solidFill>
                  <a:srgbClr val="002060"/>
                </a:solidFill>
              </a:rPr>
              <a:t>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  <a:p>
            <a:pPr algn="just"/>
            <a:r>
              <a:rPr lang="ru-RU" sz="2000" b="1" dirty="0" smtClean="0">
                <a:solidFill>
                  <a:srgbClr val="FF9900"/>
                </a:solidFill>
              </a:rPr>
              <a:t>Мы </a:t>
            </a:r>
            <a:r>
              <a:rPr lang="ru-RU" sz="2000" b="1" dirty="0">
                <a:solidFill>
                  <a:srgbClr val="FF9900"/>
                </a:solidFill>
              </a:rPr>
              <a:t>гарантируем!</a:t>
            </a:r>
          </a:p>
          <a:p>
            <a:pPr algn="just"/>
            <a:r>
              <a:rPr lang="ru-RU" sz="2000" dirty="0">
                <a:solidFill>
                  <a:srgbClr val="002060"/>
                </a:solidFill>
              </a:rPr>
              <a:t>Конфиденциальность, анонимность и 100% рассмотрение.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941" y="2178050"/>
            <a:ext cx="3959809" cy="2554545"/>
          </a:xfrm>
          <a:prstGeom prst="rect">
            <a:avLst/>
          </a:prstGeom>
          <a:ln>
            <a:solidFill>
              <a:srgbClr val="FF9900"/>
            </a:solidFill>
          </a:ln>
        </p:spPr>
      </p:pic>
      <p:sp>
        <p:nvSpPr>
          <p:cNvPr id="23" name="TextBox 22"/>
          <p:cNvSpPr txBox="1"/>
          <p:nvPr/>
        </p:nvSpPr>
        <p:spPr>
          <a:xfrm>
            <a:off x="251700" y="5378450"/>
            <a:ext cx="97713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>
                <a:solidFill>
                  <a:schemeClr val="accent1">
                    <a:lumMod val="75000"/>
                  </a:schemeClr>
                </a:solidFill>
              </a:rPr>
              <a:t>Комплаенс офицер ТОО </a:t>
            </a:r>
            <a:r>
              <a:rPr lang="kk-KZ" sz="2000" b="1" dirty="0">
                <a:solidFill>
                  <a:schemeClr val="accent1">
                    <a:lumMod val="75000"/>
                  </a:schemeClr>
                </a:solidFill>
              </a:rPr>
              <a:t>«</a:t>
            </a:r>
            <a:r>
              <a:rPr lang="kk-KZ" sz="2000" b="1" dirty="0" smtClean="0">
                <a:solidFill>
                  <a:schemeClr val="accent1">
                    <a:lumMod val="75000"/>
                  </a:schemeClr>
                </a:solidFill>
              </a:rPr>
              <a:t>Мангистауэнергомунай» </a:t>
            </a:r>
            <a:endParaRPr lang="kk-KZ" sz="20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kk-KZ" sz="2000" dirty="0">
                <a:solidFill>
                  <a:schemeClr val="accent5">
                    <a:lumMod val="75000"/>
                  </a:schemeClr>
                </a:solidFill>
              </a:rPr>
              <a:t>Обращайтесь на номер: 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</a:rPr>
              <a:t>8 (7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292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</a:rPr>
              <a:t>) </a:t>
            </a:r>
            <a:r>
              <a:rPr lang="kk-KZ" sz="2000" dirty="0" smtClean="0">
                <a:solidFill>
                  <a:schemeClr val="accent5">
                    <a:lumMod val="75000"/>
                  </a:schemeClr>
                </a:solidFill>
              </a:rPr>
              <a:t>216-177 или </a:t>
            </a:r>
            <a:r>
              <a:rPr lang="kk-KZ" sz="2000" dirty="0">
                <a:solidFill>
                  <a:schemeClr val="accent5">
                    <a:lumMod val="75000"/>
                  </a:schemeClr>
                </a:solidFill>
              </a:rPr>
              <a:t>на эл.почту: </a:t>
            </a:r>
            <a:r>
              <a:rPr lang="en-US" sz="2000" u="sng" dirty="0" smtClean="0">
                <a:solidFill>
                  <a:schemeClr val="accent5">
                    <a:lumMod val="75000"/>
                  </a:schemeClr>
                </a:solidFill>
              </a:rPr>
              <a:t>m</a:t>
            </a:r>
            <a:r>
              <a:rPr lang="kk-KZ" sz="2000" u="sng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  <a:hlinkClick r:id="rId5"/>
              </a:rPr>
              <a:t>balgozhaev@mem.kmg</a:t>
            </a:r>
            <a:r>
              <a:rPr lang="kk-KZ" sz="2000" dirty="0" smtClean="0">
                <a:solidFill>
                  <a:schemeClr val="accent5">
                    <a:lumMod val="75000"/>
                  </a:schemeClr>
                </a:solidFill>
                <a:hlinkClick r:id="rId5"/>
              </a:rPr>
              <a:t>.</a:t>
            </a:r>
            <a:r>
              <a:rPr lang="en-US" sz="2000" dirty="0" err="1" smtClean="0">
                <a:solidFill>
                  <a:schemeClr val="accent5">
                    <a:lumMod val="75000"/>
                  </a:schemeClr>
                </a:solidFill>
                <a:hlinkClick r:id="rId5"/>
              </a:rPr>
              <a:t>kz</a:t>
            </a:r>
            <a:endParaRPr lang="ru-RU" sz="2000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ru-RU" sz="2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9350" y="1031298"/>
            <a:ext cx="2776145" cy="6832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3200" b="1" dirty="0">
                <a:solidFill>
                  <a:srgbClr val="C00000"/>
                </a:solidFill>
              </a:rPr>
              <a:t>Горячая линия</a:t>
            </a:r>
          </a:p>
        </p:txBody>
      </p:sp>
    </p:spTree>
    <p:extLst>
      <p:ext uri="{BB962C8B-B14F-4D97-AF65-F5344CB8AC3E}">
        <p14:creationId xmlns:p14="http://schemas.microsoft.com/office/powerpoint/2010/main" val="29184171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769953" y="6634568"/>
            <a:ext cx="7556500" cy="342604"/>
          </a:xfrm>
        </p:spPr>
        <p:txBody>
          <a:bodyPr>
            <a:normAutofit/>
          </a:bodyPr>
          <a:lstStyle/>
          <a:p>
            <a:r>
              <a:rPr lang="kk-KZ" sz="1400" b="1" cap="all" dirty="0" smtClean="0">
                <a:solidFill>
                  <a:schemeClr val="bg1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АКТАУ, </a:t>
            </a:r>
            <a:r>
              <a:rPr lang="ru-RU" sz="1400" b="1" cap="all" dirty="0" smtClean="0">
                <a:solidFill>
                  <a:schemeClr val="bg1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cap="all" dirty="0" smtClean="0">
                <a:solidFill>
                  <a:schemeClr val="bg1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2025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г</a:t>
            </a: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.</a:t>
            </a:r>
            <a:endParaRPr lang="ru-RU" sz="1400" b="1" cap="all" dirty="0">
              <a:solidFill>
                <a:schemeClr val="bg1"/>
              </a:solidFill>
              <a:latin typeface="Times New Roman" panose="02020603050405020304" pitchFamily="18" charset="0"/>
              <a:ea typeface="Tahoma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027423" y="3092450"/>
            <a:ext cx="7041559" cy="2411801"/>
          </a:xfrm>
          <a:prstGeom prst="rect">
            <a:avLst/>
          </a:prstGeom>
        </p:spPr>
        <p:txBody>
          <a:bodyPr vert="horz" lIns="100753" tIns="50377" rIns="100753" bIns="5037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25950" y="806450"/>
            <a:ext cx="21336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8545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8102</TotalTime>
  <Words>1319</Words>
  <Application>Microsoft Office PowerPoint</Application>
  <PresentationFormat>Произвольный</PresentationFormat>
  <Paragraphs>164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Arial</vt:lpstr>
      <vt:lpstr>Calibri</vt:lpstr>
      <vt:lpstr>Calibri Light</vt:lpstr>
      <vt:lpstr>Georgia</vt:lpstr>
      <vt:lpstr>Symbol</vt:lpstr>
      <vt:lpstr>Tahoma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ру.cdr</dc:title>
  <dc:creator>USER</dc:creator>
  <cp:lastModifiedBy>Мендибай Балгожаев</cp:lastModifiedBy>
  <cp:revision>232</cp:revision>
  <dcterms:created xsi:type="dcterms:W3CDTF">2021-07-26T12:51:53Z</dcterms:created>
  <dcterms:modified xsi:type="dcterms:W3CDTF">2025-05-29T10:11:50Z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2021-07-07T00:00:00Z</vt:filetime>
  </property>
  <property fmtid="{D5CDD505-2E9C-101B-9397-08002B2CF9AE}" pid="3" name="Creator">
    <vt:lpwstr>CorelDRAW 2019</vt:lpwstr>
  </property>
  <property fmtid="{D5CDD505-2E9C-101B-9397-08002B2CF9AE}" pid="4" name="LastSaved">
    <vt:filetime>2021-07-26T00:00:00Z</vt:filetime>
  </property>
</Properties>
</file>