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3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6/10/2025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6/10/2025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2082800"/>
            <a:ext cx="7766936" cy="1968036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rgbClr val="0070C0"/>
                </a:solidFill>
              </a:rPr>
              <a:t>«</a:t>
            </a:r>
            <a:r>
              <a:rPr lang="ru-RU" sz="3200" dirty="0" err="1" smtClean="0">
                <a:solidFill>
                  <a:srgbClr val="0070C0"/>
                </a:solidFill>
              </a:rPr>
              <a:t>МаңғыстауЭнергоМұнай</a:t>
            </a:r>
            <a:r>
              <a:rPr lang="ru-RU" sz="3200" dirty="0" smtClean="0">
                <a:solidFill>
                  <a:srgbClr val="0070C0"/>
                </a:solidFill>
              </a:rPr>
              <a:t>» ЖШС-</a:t>
            </a:r>
            <a:r>
              <a:rPr lang="ru-RU" sz="3200" dirty="0" err="1" smtClean="0">
                <a:solidFill>
                  <a:srgbClr val="0070C0"/>
                </a:solidFill>
              </a:rPr>
              <a:t>нің</a:t>
            </a:r>
            <a:r>
              <a:rPr lang="ru-RU" sz="3200" dirty="0" smtClean="0">
                <a:solidFill>
                  <a:srgbClr val="0070C0"/>
                </a:solidFill>
              </a:rPr>
              <a:t> </a:t>
            </a:r>
            <a:r>
              <a:rPr lang="ru-RU" sz="3200" b="1" dirty="0" err="1" smtClean="0">
                <a:solidFill>
                  <a:srgbClr val="0070C0"/>
                </a:solidFill>
              </a:rPr>
              <a:t>Сыбайлас</a:t>
            </a:r>
            <a:r>
              <a:rPr lang="ru-RU" sz="3200" b="1" dirty="0" smtClean="0">
                <a:solidFill>
                  <a:srgbClr val="0070C0"/>
                </a:solidFill>
              </a:rPr>
              <a:t> </a:t>
            </a:r>
            <a:r>
              <a:rPr lang="ru-RU" sz="3200" b="1" dirty="0" err="1">
                <a:solidFill>
                  <a:srgbClr val="0070C0"/>
                </a:solidFill>
              </a:rPr>
              <a:t>жемқорлыққа</a:t>
            </a:r>
            <a:r>
              <a:rPr lang="ru-RU" sz="3200" b="1" dirty="0">
                <a:solidFill>
                  <a:srgbClr val="0070C0"/>
                </a:solidFill>
              </a:rPr>
              <a:t> </a:t>
            </a:r>
            <a:r>
              <a:rPr lang="ru-RU" sz="3200" b="1" dirty="0" err="1">
                <a:solidFill>
                  <a:srgbClr val="0070C0"/>
                </a:solidFill>
              </a:rPr>
              <a:t>қарсы</a:t>
            </a:r>
            <a:r>
              <a:rPr lang="ru-RU" sz="3200" b="1" dirty="0">
                <a:solidFill>
                  <a:srgbClr val="0070C0"/>
                </a:solidFill>
              </a:rPr>
              <a:t> </a:t>
            </a:r>
            <a:r>
              <a:rPr lang="ru-RU" sz="3200" b="1" dirty="0" err="1">
                <a:solidFill>
                  <a:srgbClr val="0070C0"/>
                </a:solidFill>
              </a:rPr>
              <a:t>іс-қимыл</a:t>
            </a:r>
            <a:r>
              <a:rPr lang="ru-RU" sz="3200" b="1" dirty="0">
                <a:solidFill>
                  <a:srgbClr val="0070C0"/>
                </a:solidFill>
              </a:rPr>
              <a:t> </a:t>
            </a:r>
            <a:r>
              <a:rPr lang="ru-RU" sz="3200" b="1" dirty="0" err="1">
                <a:solidFill>
                  <a:srgbClr val="0070C0"/>
                </a:solidFill>
              </a:rPr>
              <a:t>саласындағы</a:t>
            </a:r>
            <a:r>
              <a:rPr lang="ru-RU" sz="3200" b="1" dirty="0">
                <a:solidFill>
                  <a:srgbClr val="0070C0"/>
                </a:solidFill>
              </a:rPr>
              <a:t> </a:t>
            </a:r>
            <a:r>
              <a:rPr lang="ru-RU" sz="3200" b="1" dirty="0" err="1" smtClean="0">
                <a:solidFill>
                  <a:srgbClr val="0070C0"/>
                </a:solidFill>
              </a:rPr>
              <a:t>саясаттан</a:t>
            </a:r>
            <a:r>
              <a:rPr lang="ru-RU" sz="3200" b="1" dirty="0" smtClean="0">
                <a:solidFill>
                  <a:srgbClr val="0070C0"/>
                </a:solidFill>
              </a:rPr>
              <a:t>" </a:t>
            </a:r>
            <a:r>
              <a:rPr lang="ru-RU" sz="3200" dirty="0" err="1" smtClean="0">
                <a:solidFill>
                  <a:srgbClr val="0070C0"/>
                </a:solidFill>
              </a:rPr>
              <a:t>тезистер</a:t>
            </a:r>
            <a:endParaRPr lang="ru-RU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729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86384"/>
          </a:xfrm>
        </p:spPr>
        <p:txBody>
          <a:bodyPr>
            <a:noAutofit/>
          </a:bodyPr>
          <a:lstStyle/>
          <a:p>
            <a:r>
              <a:rPr lang="ru-RU" sz="2400" b="1" dirty="0" err="1" smtClean="0"/>
              <a:t>Саясаттың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мақсаттары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731265"/>
            <a:ext cx="8596668" cy="4310098"/>
          </a:xfrm>
        </p:spPr>
        <p:txBody>
          <a:bodyPr>
            <a:normAutofit/>
          </a:bodyPr>
          <a:lstStyle/>
          <a:p>
            <a:r>
              <a:rPr lang="ru-RU" sz="2000" dirty="0" err="1" smtClean="0">
                <a:solidFill>
                  <a:schemeClr val="accent5"/>
                </a:solidFill>
              </a:rPr>
              <a:t>Заңсыз</a:t>
            </a:r>
            <a:r>
              <a:rPr lang="ru-RU" sz="2000" dirty="0" smtClean="0">
                <a:solidFill>
                  <a:schemeClr val="accent5"/>
                </a:solidFill>
              </a:rPr>
              <a:t> </a:t>
            </a:r>
            <a:r>
              <a:rPr lang="ru-RU" sz="2000" dirty="0" err="1">
                <a:solidFill>
                  <a:schemeClr val="accent5"/>
                </a:solidFill>
              </a:rPr>
              <a:t>әрекеттердің</a:t>
            </a:r>
            <a:r>
              <a:rPr lang="ru-RU" sz="2000" dirty="0">
                <a:solidFill>
                  <a:schemeClr val="accent5"/>
                </a:solidFill>
              </a:rPr>
              <a:t> </a:t>
            </a:r>
            <a:r>
              <a:rPr lang="ru-RU" sz="2000" dirty="0" err="1">
                <a:solidFill>
                  <a:schemeClr val="accent5"/>
                </a:solidFill>
              </a:rPr>
              <a:t>алдын</a:t>
            </a:r>
            <a:r>
              <a:rPr lang="ru-RU" sz="2000" dirty="0">
                <a:solidFill>
                  <a:schemeClr val="accent5"/>
                </a:solidFill>
              </a:rPr>
              <a:t> </a:t>
            </a:r>
            <a:r>
              <a:rPr lang="ru-RU" sz="2000" dirty="0" err="1">
                <a:solidFill>
                  <a:schemeClr val="accent5"/>
                </a:solidFill>
              </a:rPr>
              <a:t>алу</a:t>
            </a:r>
            <a:r>
              <a:rPr lang="ru-RU" sz="2000" dirty="0">
                <a:solidFill>
                  <a:schemeClr val="accent5"/>
                </a:solidFill>
              </a:rPr>
              <a:t>, </a:t>
            </a:r>
            <a:r>
              <a:rPr lang="ru-RU" sz="2000" dirty="0" err="1">
                <a:solidFill>
                  <a:schemeClr val="accent5"/>
                </a:solidFill>
              </a:rPr>
              <a:t>анықтау</a:t>
            </a:r>
            <a:r>
              <a:rPr lang="ru-RU" sz="2000" dirty="0">
                <a:solidFill>
                  <a:schemeClr val="accent5"/>
                </a:solidFill>
              </a:rPr>
              <a:t>, </a:t>
            </a:r>
            <a:r>
              <a:rPr lang="ru-RU" sz="2000" dirty="0" err="1">
                <a:solidFill>
                  <a:schemeClr val="accent5"/>
                </a:solidFill>
              </a:rPr>
              <a:t>жолын</a:t>
            </a:r>
            <a:r>
              <a:rPr lang="ru-RU" sz="2000" dirty="0">
                <a:solidFill>
                  <a:schemeClr val="accent5"/>
                </a:solidFill>
              </a:rPr>
              <a:t> </a:t>
            </a:r>
            <a:r>
              <a:rPr lang="ru-RU" sz="2000" dirty="0" err="1">
                <a:solidFill>
                  <a:schemeClr val="accent5"/>
                </a:solidFill>
              </a:rPr>
              <a:t>кесу</a:t>
            </a:r>
            <a:r>
              <a:rPr lang="ru-RU" sz="2000" dirty="0">
                <a:solidFill>
                  <a:schemeClr val="accent5"/>
                </a:solidFill>
              </a:rPr>
              <a:t> </a:t>
            </a:r>
            <a:r>
              <a:rPr lang="ru-RU" sz="2000" dirty="0" err="1">
                <a:solidFill>
                  <a:schemeClr val="accent5"/>
                </a:solidFill>
              </a:rPr>
              <a:t>және</a:t>
            </a:r>
            <a:r>
              <a:rPr lang="ru-RU" sz="2000" dirty="0">
                <a:solidFill>
                  <a:schemeClr val="accent5"/>
                </a:solidFill>
              </a:rPr>
              <a:t> </a:t>
            </a:r>
            <a:r>
              <a:rPr lang="ru-RU" sz="2000" dirty="0" err="1">
                <a:solidFill>
                  <a:schemeClr val="accent5"/>
                </a:solidFill>
              </a:rPr>
              <a:t>ашу</a:t>
            </a:r>
            <a:r>
              <a:rPr lang="ru-RU" sz="2000" dirty="0">
                <a:solidFill>
                  <a:schemeClr val="accent5"/>
                </a:solidFill>
              </a:rPr>
              <a:t>, </a:t>
            </a:r>
            <a:r>
              <a:rPr lang="ru-RU" sz="2000" dirty="0" err="1">
                <a:solidFill>
                  <a:schemeClr val="accent5"/>
                </a:solidFill>
              </a:rPr>
              <a:t>сондай-ақ</a:t>
            </a:r>
            <a:r>
              <a:rPr lang="ru-RU" sz="2000" dirty="0">
                <a:solidFill>
                  <a:schemeClr val="accent5"/>
                </a:solidFill>
              </a:rPr>
              <a:t> </a:t>
            </a:r>
            <a:r>
              <a:rPr lang="ru-RU" sz="2000" dirty="0" err="1">
                <a:solidFill>
                  <a:schemeClr val="accent5"/>
                </a:solidFill>
              </a:rPr>
              <a:t>оларды</a:t>
            </a:r>
            <a:r>
              <a:rPr lang="ru-RU" sz="2000" dirty="0">
                <a:solidFill>
                  <a:schemeClr val="accent5"/>
                </a:solidFill>
              </a:rPr>
              <a:t> </a:t>
            </a:r>
            <a:r>
              <a:rPr lang="ru-RU" sz="2000" dirty="0" err="1">
                <a:solidFill>
                  <a:schemeClr val="accent5"/>
                </a:solidFill>
              </a:rPr>
              <a:t>дайындаған</a:t>
            </a:r>
            <a:r>
              <a:rPr lang="ru-RU" sz="2000" dirty="0">
                <a:solidFill>
                  <a:schemeClr val="accent5"/>
                </a:solidFill>
              </a:rPr>
              <a:t>, </a:t>
            </a:r>
            <a:r>
              <a:rPr lang="ru-RU" sz="2000" dirty="0" err="1">
                <a:solidFill>
                  <a:schemeClr val="accent5"/>
                </a:solidFill>
              </a:rPr>
              <a:t>жасайтын</a:t>
            </a:r>
            <a:r>
              <a:rPr lang="ru-RU" sz="2000" dirty="0">
                <a:solidFill>
                  <a:schemeClr val="accent5"/>
                </a:solidFill>
              </a:rPr>
              <a:t> </a:t>
            </a:r>
            <a:r>
              <a:rPr lang="ru-RU" sz="2000" dirty="0" err="1">
                <a:solidFill>
                  <a:schemeClr val="accent5"/>
                </a:solidFill>
              </a:rPr>
              <a:t>немесе</a:t>
            </a:r>
            <a:r>
              <a:rPr lang="ru-RU" sz="2000" dirty="0">
                <a:solidFill>
                  <a:schemeClr val="accent5"/>
                </a:solidFill>
              </a:rPr>
              <a:t> </a:t>
            </a:r>
            <a:r>
              <a:rPr lang="ru-RU" sz="2000" dirty="0" err="1">
                <a:solidFill>
                  <a:schemeClr val="accent5"/>
                </a:solidFill>
              </a:rPr>
              <a:t>жасаған</a:t>
            </a:r>
            <a:r>
              <a:rPr lang="ru-RU" sz="2000" dirty="0">
                <a:solidFill>
                  <a:schemeClr val="accent5"/>
                </a:solidFill>
              </a:rPr>
              <a:t> </a:t>
            </a:r>
            <a:r>
              <a:rPr lang="ru-RU" sz="2000" dirty="0" err="1">
                <a:solidFill>
                  <a:schemeClr val="accent5"/>
                </a:solidFill>
              </a:rPr>
              <a:t>адамдарды</a:t>
            </a:r>
            <a:r>
              <a:rPr lang="ru-RU" sz="2000" dirty="0">
                <a:solidFill>
                  <a:schemeClr val="accent5"/>
                </a:solidFill>
              </a:rPr>
              <a:t> </a:t>
            </a:r>
            <a:r>
              <a:rPr lang="ru-RU" sz="2000" dirty="0" err="1" smtClean="0">
                <a:solidFill>
                  <a:schemeClr val="accent5"/>
                </a:solidFill>
              </a:rPr>
              <a:t>анықтау</a:t>
            </a:r>
            <a:r>
              <a:rPr lang="ru-RU" sz="2000" dirty="0" smtClean="0">
                <a:solidFill>
                  <a:schemeClr val="accent5"/>
                </a:solidFill>
              </a:rPr>
              <a:t>.</a:t>
            </a:r>
            <a:r>
              <a:rPr lang="ru-RU" sz="2000" dirty="0" smtClean="0"/>
              <a:t> </a:t>
            </a:r>
          </a:p>
          <a:p>
            <a:r>
              <a:rPr lang="ru-RU" sz="2000" dirty="0" err="1" smtClean="0">
                <a:solidFill>
                  <a:srgbClr val="C00000"/>
                </a:solidFill>
              </a:rPr>
              <a:t>Негізгі</a:t>
            </a:r>
            <a:r>
              <a:rPr lang="ru-RU" sz="2000" dirty="0" smtClean="0">
                <a:solidFill>
                  <a:srgbClr val="C00000"/>
                </a:solidFill>
              </a:rPr>
              <a:t> </a:t>
            </a:r>
            <a:r>
              <a:rPr lang="ru-RU" sz="2000" dirty="0" err="1">
                <a:solidFill>
                  <a:srgbClr val="C00000"/>
                </a:solidFill>
              </a:rPr>
              <a:t>сыбайлас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  <a:r>
              <a:rPr lang="ru-RU" sz="2000" dirty="0" err="1">
                <a:solidFill>
                  <a:srgbClr val="C00000"/>
                </a:solidFill>
              </a:rPr>
              <a:t>жемқорлық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  <a:r>
              <a:rPr lang="ru-RU" sz="2000" dirty="0" err="1">
                <a:solidFill>
                  <a:srgbClr val="C00000"/>
                </a:solidFill>
              </a:rPr>
              <a:t>және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  <a:r>
              <a:rPr lang="ru-RU" sz="2000" dirty="0" err="1">
                <a:solidFill>
                  <a:srgbClr val="C00000"/>
                </a:solidFill>
              </a:rPr>
              <a:t>алаяқтық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  <a:r>
              <a:rPr lang="ru-RU" sz="2000" dirty="0" err="1">
                <a:solidFill>
                  <a:srgbClr val="C00000"/>
                </a:solidFill>
              </a:rPr>
              <a:t>тәуекелдерін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  <a:r>
              <a:rPr lang="ru-RU" sz="2000" dirty="0" err="1">
                <a:solidFill>
                  <a:srgbClr val="C00000"/>
                </a:solidFill>
              </a:rPr>
              <a:t>анықтау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  <a:r>
              <a:rPr lang="ru-RU" sz="2000" dirty="0" err="1">
                <a:solidFill>
                  <a:srgbClr val="C00000"/>
                </a:solidFill>
              </a:rPr>
              <a:t>және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  <a:r>
              <a:rPr lang="ru-RU" sz="2000" dirty="0" err="1">
                <a:solidFill>
                  <a:srgbClr val="C00000"/>
                </a:solidFill>
              </a:rPr>
              <a:t>оларды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  <a:r>
              <a:rPr lang="ru-RU" sz="2000" dirty="0" err="1">
                <a:solidFill>
                  <a:srgbClr val="C00000"/>
                </a:solidFill>
              </a:rPr>
              <a:t>азайту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  <a:r>
              <a:rPr lang="ru-RU" sz="2000" dirty="0" err="1">
                <a:solidFill>
                  <a:srgbClr val="C00000"/>
                </a:solidFill>
              </a:rPr>
              <a:t>және</a:t>
            </a:r>
            <a:r>
              <a:rPr lang="ru-RU" sz="2000" dirty="0">
                <a:solidFill>
                  <a:srgbClr val="C00000"/>
                </a:solidFill>
              </a:rPr>
              <a:t>/</a:t>
            </a:r>
            <a:r>
              <a:rPr lang="ru-RU" sz="2000" dirty="0" err="1">
                <a:solidFill>
                  <a:srgbClr val="C00000"/>
                </a:solidFill>
              </a:rPr>
              <a:t>немесе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  <a:r>
              <a:rPr lang="ru-RU" sz="2000" dirty="0" err="1">
                <a:solidFill>
                  <a:srgbClr val="C00000"/>
                </a:solidFill>
              </a:rPr>
              <a:t>жою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  <a:r>
              <a:rPr lang="ru-RU" sz="2000" dirty="0" err="1">
                <a:solidFill>
                  <a:srgbClr val="C00000"/>
                </a:solidFill>
              </a:rPr>
              <a:t>шараларын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  <a:r>
              <a:rPr lang="ru-RU" sz="2000" dirty="0" err="1" smtClean="0">
                <a:solidFill>
                  <a:srgbClr val="C00000"/>
                </a:solidFill>
              </a:rPr>
              <a:t>айқындау</a:t>
            </a:r>
            <a:r>
              <a:rPr lang="ru-RU" sz="2000" dirty="0" smtClean="0">
                <a:solidFill>
                  <a:srgbClr val="C00000"/>
                </a:solidFill>
              </a:rPr>
              <a:t>.</a:t>
            </a:r>
          </a:p>
          <a:p>
            <a:r>
              <a:rPr lang="ru-RU" sz="2000" dirty="0" err="1" smtClean="0">
                <a:solidFill>
                  <a:srgbClr val="C00000"/>
                </a:solidFill>
              </a:rPr>
              <a:t>Сыбайлас</a:t>
            </a:r>
            <a:r>
              <a:rPr lang="ru-RU" sz="2000" dirty="0" smtClean="0">
                <a:solidFill>
                  <a:srgbClr val="C00000"/>
                </a:solidFill>
              </a:rPr>
              <a:t> </a:t>
            </a:r>
            <a:r>
              <a:rPr lang="ru-RU" sz="2000" dirty="0" err="1">
                <a:solidFill>
                  <a:srgbClr val="C00000"/>
                </a:solidFill>
              </a:rPr>
              <a:t>жемқорлықпен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  <a:r>
              <a:rPr lang="ru-RU" sz="2000" dirty="0" err="1">
                <a:solidFill>
                  <a:srgbClr val="C00000"/>
                </a:solidFill>
              </a:rPr>
              <a:t>және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  <a:r>
              <a:rPr lang="ru-RU" sz="2000" dirty="0" err="1">
                <a:solidFill>
                  <a:srgbClr val="C00000"/>
                </a:solidFill>
              </a:rPr>
              <a:t>алаяқтықпен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  <a:r>
              <a:rPr lang="ru-RU" sz="2000" dirty="0" err="1">
                <a:solidFill>
                  <a:srgbClr val="C00000"/>
                </a:solidFill>
              </a:rPr>
              <a:t>күресу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  <a:r>
              <a:rPr lang="ru-RU" sz="2000" dirty="0" err="1">
                <a:solidFill>
                  <a:srgbClr val="C00000"/>
                </a:solidFill>
              </a:rPr>
              <a:t>мақсатында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  <a:r>
              <a:rPr lang="ru-RU" sz="2000" dirty="0" err="1">
                <a:solidFill>
                  <a:srgbClr val="C00000"/>
                </a:solidFill>
              </a:rPr>
              <a:t>Серіктестіктің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  <a:r>
              <a:rPr lang="ru-RU" sz="2000" dirty="0" err="1">
                <a:solidFill>
                  <a:srgbClr val="C00000"/>
                </a:solidFill>
              </a:rPr>
              <a:t>корпоративтік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  <a:r>
              <a:rPr lang="ru-RU" sz="2000" dirty="0" err="1">
                <a:solidFill>
                  <a:srgbClr val="C00000"/>
                </a:solidFill>
              </a:rPr>
              <a:t>мәдениетін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  <a:r>
              <a:rPr lang="ru-RU" sz="2000" dirty="0" err="1" smtClean="0">
                <a:solidFill>
                  <a:srgbClr val="C00000"/>
                </a:solidFill>
              </a:rPr>
              <a:t>қалыптастыру</a:t>
            </a:r>
            <a:r>
              <a:rPr lang="ru-RU" sz="2000" dirty="0" smtClean="0">
                <a:solidFill>
                  <a:srgbClr val="C00000"/>
                </a:solidFill>
              </a:rPr>
              <a:t>.</a:t>
            </a:r>
          </a:p>
          <a:p>
            <a:r>
              <a:rPr lang="ru-RU" sz="2000" dirty="0" err="1">
                <a:solidFill>
                  <a:srgbClr val="C00000"/>
                </a:solidFill>
              </a:rPr>
              <a:t>Қызметкерлер</a:t>
            </a:r>
            <a:r>
              <a:rPr lang="ru-RU" sz="2000" dirty="0">
                <a:solidFill>
                  <a:srgbClr val="C00000"/>
                </a:solidFill>
              </a:rPr>
              <a:t> мен </a:t>
            </a:r>
            <a:r>
              <a:rPr lang="ru-RU" sz="2000" dirty="0" err="1">
                <a:solidFill>
                  <a:srgbClr val="C00000"/>
                </a:solidFill>
              </a:rPr>
              <a:t>Лауазымды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  <a:r>
              <a:rPr lang="ru-RU" sz="2000" dirty="0" err="1">
                <a:solidFill>
                  <a:srgbClr val="C00000"/>
                </a:solidFill>
              </a:rPr>
              <a:t>тұлғалардың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  <a:r>
              <a:rPr lang="ru-RU" sz="2000" dirty="0" err="1">
                <a:solidFill>
                  <a:srgbClr val="C00000"/>
                </a:solidFill>
              </a:rPr>
              <a:t>Саясатта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  <a:r>
              <a:rPr lang="ru-RU" sz="2000" dirty="0" err="1">
                <a:solidFill>
                  <a:srgbClr val="C00000"/>
                </a:solidFill>
              </a:rPr>
              <a:t>белгіленген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  <a:r>
              <a:rPr lang="ru-RU" sz="2000" dirty="0" err="1">
                <a:solidFill>
                  <a:srgbClr val="C00000"/>
                </a:solidFill>
              </a:rPr>
              <a:t>қағидаттарды</a:t>
            </a:r>
            <a:r>
              <a:rPr lang="ru-RU" sz="2000" dirty="0">
                <a:solidFill>
                  <a:srgbClr val="C00000"/>
                </a:solidFill>
              </a:rPr>
              <a:t>, </a:t>
            </a:r>
            <a:r>
              <a:rPr lang="ru-RU" sz="2000" dirty="0" err="1">
                <a:solidFill>
                  <a:srgbClr val="C00000"/>
                </a:solidFill>
              </a:rPr>
              <a:t>шектеулерді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  <a:r>
              <a:rPr lang="ru-RU" sz="2000" dirty="0" err="1">
                <a:solidFill>
                  <a:srgbClr val="C00000"/>
                </a:solidFill>
              </a:rPr>
              <a:t>және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  <a:r>
              <a:rPr lang="ru-RU" sz="2000" dirty="0" err="1">
                <a:solidFill>
                  <a:srgbClr val="C00000"/>
                </a:solidFill>
              </a:rPr>
              <a:t>талаптарды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  <a:r>
              <a:rPr lang="ru-RU" sz="2000" dirty="0" err="1">
                <a:solidFill>
                  <a:srgbClr val="C00000"/>
                </a:solidFill>
              </a:rPr>
              <a:t>сақтау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  <a:r>
              <a:rPr lang="ru-RU" sz="2000" dirty="0" err="1">
                <a:solidFill>
                  <a:srgbClr val="C00000"/>
                </a:solidFill>
              </a:rPr>
              <a:t>міндетін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  <a:r>
              <a:rPr lang="ru-RU" sz="2000" dirty="0" err="1" smtClean="0">
                <a:solidFill>
                  <a:srgbClr val="C00000"/>
                </a:solidFill>
              </a:rPr>
              <a:t>белгілеу</a:t>
            </a:r>
            <a:r>
              <a:rPr lang="ru-RU" sz="2000" dirty="0" smtClean="0">
                <a:solidFill>
                  <a:srgbClr val="C00000"/>
                </a:solidFill>
              </a:rPr>
              <a:t>.</a:t>
            </a:r>
            <a:endParaRPr lang="ru-RU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593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981457"/>
          </a:xfrm>
        </p:spPr>
        <p:txBody>
          <a:bodyPr>
            <a:noAutofit/>
          </a:bodyPr>
          <a:lstStyle/>
          <a:p>
            <a:r>
              <a:rPr lang="ru-RU" sz="2800" b="1" dirty="0" err="1" smtClean="0"/>
              <a:t>Қолдану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саласы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8934" y="2298193"/>
            <a:ext cx="8596668" cy="4428970"/>
          </a:xfrm>
        </p:spPr>
        <p:txBody>
          <a:bodyPr/>
          <a:lstStyle/>
          <a:p>
            <a:r>
              <a:rPr lang="kk-KZ" sz="2400" dirty="0">
                <a:solidFill>
                  <a:srgbClr val="0070C0"/>
                </a:solidFill>
              </a:rPr>
              <a:t>Саясат Серіктестіктің барлық қызметкерлері мен лауазымды тұлғалары үшін міндетті болып табылады</a:t>
            </a:r>
            <a:r>
              <a:rPr lang="ru-RU" sz="2400" dirty="0" smtClean="0">
                <a:solidFill>
                  <a:srgbClr val="0070C0"/>
                </a:solidFill>
              </a:rPr>
              <a:t>. </a:t>
            </a:r>
          </a:p>
          <a:p>
            <a:pPr marL="0" indent="0">
              <a:buNone/>
            </a:pPr>
            <a:endParaRPr lang="ru-RU" sz="2400" dirty="0" smtClean="0">
              <a:solidFill>
                <a:srgbClr val="0070C0"/>
              </a:solidFill>
            </a:endParaRPr>
          </a:p>
          <a:p>
            <a:r>
              <a:rPr lang="ru-RU" sz="2400" dirty="0" err="1">
                <a:solidFill>
                  <a:srgbClr val="0070C0"/>
                </a:solidFill>
              </a:rPr>
              <a:t>Серіктестік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өзінің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Контрагенттеріне</a:t>
            </a:r>
            <a:r>
              <a:rPr lang="ru-RU" sz="2400" dirty="0">
                <a:solidFill>
                  <a:srgbClr val="0070C0"/>
                </a:solidFill>
              </a:rPr>
              <a:t> осы </a:t>
            </a:r>
            <a:r>
              <a:rPr lang="ru-RU" sz="2400" dirty="0" err="1">
                <a:solidFill>
                  <a:srgbClr val="0070C0"/>
                </a:solidFill>
              </a:rPr>
              <a:t>Саясаттың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талаптарын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сақтауды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және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олардың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қызметкерлерінің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Саясат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талаптарын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сақтауын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қамтамасыз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етуді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70C0"/>
                </a:solidFill>
              </a:rPr>
              <a:t>ұсынады</a:t>
            </a:r>
            <a:r>
              <a:rPr lang="ru-RU" sz="2400" b="1" dirty="0" smtClean="0">
                <a:solidFill>
                  <a:srgbClr val="0070C0"/>
                </a:solidFill>
              </a:rPr>
              <a:t>.</a:t>
            </a:r>
            <a:endParaRPr lang="ru-RU" sz="2400" b="1" dirty="0">
              <a:solidFill>
                <a:srgbClr val="0070C0"/>
              </a:solidFill>
            </a:endParaRP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0243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99744"/>
          </a:xfrm>
        </p:spPr>
        <p:txBody>
          <a:bodyPr>
            <a:normAutofit/>
          </a:bodyPr>
          <a:lstStyle/>
          <a:p>
            <a:r>
              <a:rPr lang="ru-RU" sz="2400" dirty="0" err="1"/>
              <a:t>Қызметкерлер</a:t>
            </a:r>
            <a:r>
              <a:rPr lang="ru-RU" sz="2400" dirty="0"/>
              <a:t>/</a:t>
            </a:r>
            <a:r>
              <a:rPr lang="ru-RU" sz="2400" dirty="0" err="1"/>
              <a:t>Лауазымды</a:t>
            </a:r>
            <a:r>
              <a:rPr lang="ru-RU" sz="2400" dirty="0"/>
              <a:t> </a:t>
            </a:r>
            <a:r>
              <a:rPr lang="ru-RU" sz="2400" dirty="0" err="1"/>
              <a:t>тұлғалар</a:t>
            </a:r>
            <a:r>
              <a:rPr lang="ru-RU" sz="2400" dirty="0"/>
              <a:t> </a:t>
            </a:r>
            <a:r>
              <a:rPr lang="ru-RU" sz="2400" dirty="0" err="1"/>
              <a:t>өздерінің</a:t>
            </a:r>
            <a:r>
              <a:rPr lang="ru-RU" sz="2400" dirty="0"/>
              <a:t> </a:t>
            </a:r>
            <a:r>
              <a:rPr lang="ru-RU" sz="2400" dirty="0" err="1"/>
              <a:t>қызметтік</a:t>
            </a:r>
            <a:r>
              <a:rPr lang="ru-RU" sz="2400" dirty="0"/>
              <a:t> </a:t>
            </a:r>
            <a:r>
              <a:rPr lang="ru-RU" sz="2400" dirty="0" err="1"/>
              <a:t>міндеттерін</a:t>
            </a:r>
            <a:r>
              <a:rPr lang="ru-RU" sz="2400" dirty="0"/>
              <a:t> </a:t>
            </a:r>
            <a:r>
              <a:rPr lang="ru-RU" sz="2400" dirty="0" err="1"/>
              <a:t>орындау</a:t>
            </a:r>
            <a:r>
              <a:rPr lang="ru-RU" sz="2400" dirty="0"/>
              <a:t> </a:t>
            </a:r>
            <a:r>
              <a:rPr lang="ru-RU" sz="2400" dirty="0" err="1"/>
              <a:t>кезінде</a:t>
            </a:r>
            <a:r>
              <a:rPr lang="ru-RU" sz="2400" dirty="0"/>
              <a:t> </a:t>
            </a:r>
            <a:r>
              <a:rPr lang="ru-RU" sz="2400" dirty="0" err="1"/>
              <a:t>міндетті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877569"/>
            <a:ext cx="8596668" cy="4163794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 smtClean="0">
                <a:solidFill>
                  <a:srgbClr val="0070C0"/>
                </a:solidFill>
              </a:rPr>
              <a:t>Саясатпен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танысып</a:t>
            </a:r>
            <a:r>
              <a:rPr lang="ru-RU" dirty="0" smtClean="0">
                <a:solidFill>
                  <a:srgbClr val="0070C0"/>
                </a:solidFill>
              </a:rPr>
              <a:t>, оны </a:t>
            </a:r>
            <a:r>
              <a:rPr lang="ru-RU" dirty="0" err="1">
                <a:solidFill>
                  <a:srgbClr val="0070C0"/>
                </a:solidFill>
              </a:rPr>
              <a:t>орындау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туралы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міндеттемеге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қол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қойуға</a:t>
            </a:r>
            <a:r>
              <a:rPr lang="ru-RU" dirty="0" smtClean="0">
                <a:solidFill>
                  <a:srgbClr val="0070C0"/>
                </a:solidFill>
              </a:rPr>
              <a:t>. </a:t>
            </a:r>
            <a:r>
              <a:rPr lang="ru-RU" dirty="0" err="1" smtClean="0">
                <a:solidFill>
                  <a:srgbClr val="0070C0"/>
                </a:solidFill>
              </a:rPr>
              <a:t>Міндеттеме</a:t>
            </a:r>
            <a:r>
              <a:rPr lang="ru-RU" dirty="0" smtClean="0">
                <a:solidFill>
                  <a:srgbClr val="0070C0"/>
                </a:solidFill>
              </a:rPr>
              <a:t>, </a:t>
            </a:r>
            <a:r>
              <a:rPr lang="ru-RU" dirty="0" err="1">
                <a:solidFill>
                  <a:srgbClr val="0070C0"/>
                </a:solidFill>
              </a:rPr>
              <a:t>еңбек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шартына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немесе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азаматтық-құқықтық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шартқа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Саясаттың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en-US" dirty="0">
                <a:solidFill>
                  <a:srgbClr val="0070C0"/>
                </a:solidFill>
              </a:rPr>
              <a:t>F-01/MEM-POL-01 </a:t>
            </a:r>
            <a:r>
              <a:rPr lang="ru-RU" dirty="0" err="1" smtClean="0">
                <a:solidFill>
                  <a:srgbClr val="0070C0"/>
                </a:solidFill>
              </a:rPr>
              <a:t>нысаны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түрінде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қосымша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ретінде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рәсімделеді</a:t>
            </a:r>
            <a:r>
              <a:rPr lang="ru-RU" dirty="0" smtClean="0">
                <a:solidFill>
                  <a:srgbClr val="0070C0"/>
                </a:solidFill>
              </a:rPr>
              <a:t>.</a:t>
            </a:r>
          </a:p>
          <a:p>
            <a:r>
              <a:rPr lang="ru-RU" dirty="0" err="1" smtClean="0">
                <a:solidFill>
                  <a:srgbClr val="0070C0"/>
                </a:solidFill>
              </a:rPr>
              <a:t>Саясаттың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en-US" dirty="0">
                <a:solidFill>
                  <a:srgbClr val="0070C0"/>
                </a:solidFill>
              </a:rPr>
              <a:t>F-02/MEM-POL-01 </a:t>
            </a:r>
            <a:r>
              <a:rPr lang="kk-KZ" dirty="0" smtClean="0">
                <a:solidFill>
                  <a:srgbClr val="0070C0"/>
                </a:solidFill>
              </a:rPr>
              <a:t>нысаны түріндегі қосымшаға сәйкес, </a:t>
            </a:r>
            <a:r>
              <a:rPr lang="ru-RU" dirty="0" err="1" smtClean="0">
                <a:solidFill>
                  <a:srgbClr val="0070C0"/>
                </a:solidFill>
              </a:rPr>
              <a:t>Жол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берілмейтін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сыбайлас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жемқорлық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мінез-құлқының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негізгі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ұғымдары</a:t>
            </a:r>
            <a:r>
              <a:rPr lang="ru-RU" dirty="0">
                <a:solidFill>
                  <a:srgbClr val="0070C0"/>
                </a:solidFill>
              </a:rPr>
              <a:t> мен </a:t>
            </a:r>
            <a:r>
              <a:rPr lang="ru-RU" dirty="0" err="1">
                <a:solidFill>
                  <a:srgbClr val="0070C0"/>
                </a:solidFill>
              </a:rPr>
              <a:t>мысалдары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келтірілген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kk-KZ" dirty="0" smtClean="0">
                <a:solidFill>
                  <a:srgbClr val="0070C0"/>
                </a:solidFill>
              </a:rPr>
              <a:t>ж</a:t>
            </a:r>
            <a:r>
              <a:rPr lang="ru-RU" dirty="0" err="1" smtClean="0">
                <a:solidFill>
                  <a:srgbClr val="0070C0"/>
                </a:solidFill>
              </a:rPr>
              <a:t>адынаманы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басшылыққа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алуға</a:t>
            </a:r>
            <a:r>
              <a:rPr lang="ru-RU" dirty="0" smtClean="0">
                <a:solidFill>
                  <a:srgbClr val="0070C0"/>
                </a:solidFill>
              </a:rPr>
              <a:t>. </a:t>
            </a:r>
          </a:p>
          <a:p>
            <a:r>
              <a:rPr lang="ru-RU" dirty="0" err="1">
                <a:solidFill>
                  <a:srgbClr val="0070C0"/>
                </a:solidFill>
              </a:rPr>
              <a:t>Саясатпен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қарастырылған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шектеулер</a:t>
            </a:r>
            <a:r>
              <a:rPr lang="ru-RU" dirty="0">
                <a:solidFill>
                  <a:srgbClr val="0070C0"/>
                </a:solidFill>
              </a:rPr>
              <a:t> мен </a:t>
            </a:r>
            <a:r>
              <a:rPr lang="ru-RU" dirty="0" err="1">
                <a:solidFill>
                  <a:srgbClr val="0070C0"/>
                </a:solidFill>
              </a:rPr>
              <a:t>талаптарды</a:t>
            </a:r>
            <a:r>
              <a:rPr lang="ru-RU" dirty="0">
                <a:solidFill>
                  <a:srgbClr val="0070C0"/>
                </a:solidFill>
              </a:rPr>
              <a:t>, </a:t>
            </a:r>
            <a:r>
              <a:rPr lang="ru-RU" dirty="0" err="1">
                <a:solidFill>
                  <a:srgbClr val="0070C0"/>
                </a:solidFill>
              </a:rPr>
              <a:t>соның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ішінде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сыйлықтарды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беруге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және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алуға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қатысты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талаптарды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қатаң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сақтауға</a:t>
            </a:r>
            <a:r>
              <a:rPr lang="ru-RU" dirty="0" smtClean="0">
                <a:solidFill>
                  <a:srgbClr val="0070C0"/>
                </a:solidFill>
              </a:rPr>
              <a:t>.</a:t>
            </a:r>
          </a:p>
          <a:p>
            <a:r>
              <a:rPr lang="ru-RU" dirty="0" err="1">
                <a:solidFill>
                  <a:srgbClr val="0070C0"/>
                </a:solidFill>
              </a:rPr>
              <a:t>Лауазымды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тұлғалар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өздерінің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қызметтік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міндеттерін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атқару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кезінде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Саясаттың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en-US" dirty="0">
                <a:solidFill>
                  <a:srgbClr val="0070C0"/>
                </a:solidFill>
              </a:rPr>
              <a:t>F-04/MEM-POL-01 </a:t>
            </a:r>
            <a:r>
              <a:rPr lang="ru-RU" dirty="0" err="1" smtClean="0">
                <a:solidFill>
                  <a:srgbClr val="0070C0"/>
                </a:solidFill>
              </a:rPr>
              <a:t>нысаны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түріндегі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қосымшаға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сәйкес</a:t>
            </a:r>
            <a:r>
              <a:rPr lang="ru-RU" dirty="0" smtClean="0">
                <a:solidFill>
                  <a:srgbClr val="0070C0"/>
                </a:solidFill>
              </a:rPr>
              <a:t>, </a:t>
            </a:r>
            <a:r>
              <a:rPr lang="ru-RU" dirty="0" err="1">
                <a:solidFill>
                  <a:srgbClr val="0070C0"/>
                </a:solidFill>
              </a:rPr>
              <a:t>сыбайлас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жемқорлыққа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қарсы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іс-қимыл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туралы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қолданыстағы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заңнамада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белгіленген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сыбайлас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жемқорлыққа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қарсы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шектеулерді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қабылдауға</a:t>
            </a:r>
            <a:r>
              <a:rPr lang="ru-RU" dirty="0" smtClean="0">
                <a:solidFill>
                  <a:srgbClr val="0070C0"/>
                </a:solidFill>
              </a:rPr>
              <a:t>.</a:t>
            </a:r>
          </a:p>
          <a:p>
            <a:r>
              <a:rPr lang="ru-RU" dirty="0" err="1">
                <a:solidFill>
                  <a:srgbClr val="0070C0"/>
                </a:solidFill>
              </a:rPr>
              <a:t>Салық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заңнамасында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белгіленген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мерзімдерде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және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тәртіпте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активтер</a:t>
            </a:r>
            <a:r>
              <a:rPr lang="ru-RU" dirty="0">
                <a:solidFill>
                  <a:srgbClr val="0070C0"/>
                </a:solidFill>
              </a:rPr>
              <a:t> мен </a:t>
            </a:r>
            <a:r>
              <a:rPr lang="ru-RU" dirty="0" err="1">
                <a:solidFill>
                  <a:srgbClr val="0070C0"/>
                </a:solidFill>
              </a:rPr>
              <a:t>міндеттемелер</a:t>
            </a:r>
            <a:r>
              <a:rPr lang="ru-RU" dirty="0">
                <a:solidFill>
                  <a:srgbClr val="0070C0"/>
                </a:solidFill>
              </a:rPr>
              <a:t>, </a:t>
            </a:r>
            <a:r>
              <a:rPr lang="ru-RU" dirty="0" err="1">
                <a:solidFill>
                  <a:srgbClr val="0070C0"/>
                </a:solidFill>
              </a:rPr>
              <a:t>кірістер</a:t>
            </a:r>
            <a:r>
              <a:rPr lang="ru-RU" dirty="0">
                <a:solidFill>
                  <a:srgbClr val="0070C0"/>
                </a:solidFill>
              </a:rPr>
              <a:t> мен </a:t>
            </a:r>
            <a:r>
              <a:rPr lang="ru-RU" dirty="0" err="1">
                <a:solidFill>
                  <a:srgbClr val="0070C0"/>
                </a:solidFill>
              </a:rPr>
              <a:t>мүлік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туралы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декларацияны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>
                <a:solidFill>
                  <a:srgbClr val="0070C0"/>
                </a:solidFill>
              </a:rPr>
              <a:t>табыс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err="1" smtClean="0">
                <a:solidFill>
                  <a:srgbClr val="0070C0"/>
                </a:solidFill>
              </a:rPr>
              <a:t>етуге</a:t>
            </a:r>
            <a:r>
              <a:rPr lang="ru-RU" dirty="0" smtClean="0">
                <a:solidFill>
                  <a:srgbClr val="0070C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18906422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180</TotalTime>
  <Words>226</Words>
  <Application>Microsoft Office PowerPoint</Application>
  <PresentationFormat>Широкоэкранный</PresentationFormat>
  <Paragraphs>16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Trebuchet MS</vt:lpstr>
      <vt:lpstr>Wingdings 3</vt:lpstr>
      <vt:lpstr>Аспект</vt:lpstr>
      <vt:lpstr>«МаңғыстауЭнергоМұнай» ЖШС-нің Сыбайлас жемқорлыққа қарсы іс-қимыл саласындағы саясаттан" тезистер</vt:lpstr>
      <vt:lpstr>Саясаттың мақсаттары </vt:lpstr>
      <vt:lpstr>Қолдану саласы </vt:lpstr>
      <vt:lpstr>Қызметкерлер/Лауазымды тұлғалар өздерінің қызметтік міндеттерін орындау кезінде міндетті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Тезисы  из «Политики в области противодействия коррупции» ТОО «Мангистауэнергомунай»</dc:title>
  <dc:creator>Ахбелов Беккожа</dc:creator>
  <cp:lastModifiedBy>Мендибай Балгожаев</cp:lastModifiedBy>
  <cp:revision>36</cp:revision>
  <dcterms:created xsi:type="dcterms:W3CDTF">2022-07-26T06:10:34Z</dcterms:created>
  <dcterms:modified xsi:type="dcterms:W3CDTF">2025-06-10T13:00:41Z</dcterms:modified>
</cp:coreProperties>
</file>